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</p:sldIdLst>
  <p:sldSz cy="5143500" cx="9144000"/>
  <p:notesSz cx="6858000" cy="9144000"/>
  <p:embeddedFontLst>
    <p:embeddedFont>
      <p:font typeface="Raleway"/>
      <p:regular r:id="rId74"/>
      <p:bold r:id="rId75"/>
      <p:italic r:id="rId76"/>
      <p:boldItalic r:id="rId77"/>
    </p:embeddedFont>
    <p:embeddedFont>
      <p:font typeface="Noto Sans KR"/>
      <p:regular r:id="rId78"/>
      <p:bold r:id="rId79"/>
    </p:embeddedFont>
    <p:embeddedFont>
      <p:font typeface="Lato"/>
      <p:regular r:id="rId80"/>
      <p:bold r:id="rId81"/>
      <p:italic r:id="rId82"/>
      <p:boldItalic r:id="rId8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EC74ECE-68DF-46AA-9DF8-34F3B933D1BD}">
  <a:tblStyle styleId="{2EC74ECE-68DF-46AA-9DF8-34F3B933D1B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83" Type="http://schemas.openxmlformats.org/officeDocument/2006/relationships/font" Target="fonts/Lato-boldItalic.fntdata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80" Type="http://schemas.openxmlformats.org/officeDocument/2006/relationships/font" Target="fonts/Lato-regular.fntdata"/><Relationship Id="rId82" Type="http://schemas.openxmlformats.org/officeDocument/2006/relationships/font" Target="fonts/Lato-italic.fntdata"/><Relationship Id="rId81" Type="http://schemas.openxmlformats.org/officeDocument/2006/relationships/font" Target="fonts/Lato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31" Type="http://schemas.openxmlformats.org/officeDocument/2006/relationships/slide" Target="slides/slide25.xml"/><Relationship Id="rId75" Type="http://schemas.openxmlformats.org/officeDocument/2006/relationships/font" Target="fonts/Raleway-bold.fntdata"/><Relationship Id="rId30" Type="http://schemas.openxmlformats.org/officeDocument/2006/relationships/slide" Target="slides/slide24.xml"/><Relationship Id="rId74" Type="http://schemas.openxmlformats.org/officeDocument/2006/relationships/font" Target="fonts/Raleway-regular.fntdata"/><Relationship Id="rId33" Type="http://schemas.openxmlformats.org/officeDocument/2006/relationships/slide" Target="slides/slide27.xml"/><Relationship Id="rId77" Type="http://schemas.openxmlformats.org/officeDocument/2006/relationships/font" Target="fonts/Raleway-boldItalic.fntdata"/><Relationship Id="rId32" Type="http://schemas.openxmlformats.org/officeDocument/2006/relationships/slide" Target="slides/slide26.xml"/><Relationship Id="rId76" Type="http://schemas.openxmlformats.org/officeDocument/2006/relationships/font" Target="fonts/Raleway-italic.fntdata"/><Relationship Id="rId35" Type="http://schemas.openxmlformats.org/officeDocument/2006/relationships/slide" Target="slides/slide29.xml"/><Relationship Id="rId79" Type="http://schemas.openxmlformats.org/officeDocument/2006/relationships/font" Target="fonts/NotoSansKR-bold.fntdata"/><Relationship Id="rId34" Type="http://schemas.openxmlformats.org/officeDocument/2006/relationships/slide" Target="slides/slide28.xml"/><Relationship Id="rId78" Type="http://schemas.openxmlformats.org/officeDocument/2006/relationships/font" Target="fonts/NotoSansKR-regular.fntdata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20" Type="http://schemas.openxmlformats.org/officeDocument/2006/relationships/slide" Target="slides/slide14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22" Type="http://schemas.openxmlformats.org/officeDocument/2006/relationships/slide" Target="slides/slide16.xml"/><Relationship Id="rId66" Type="http://schemas.openxmlformats.org/officeDocument/2006/relationships/slide" Target="slides/slide60.xml"/><Relationship Id="rId21" Type="http://schemas.openxmlformats.org/officeDocument/2006/relationships/slide" Target="slides/slide15.xml"/><Relationship Id="rId65" Type="http://schemas.openxmlformats.org/officeDocument/2006/relationships/slide" Target="slides/slide59.xml"/><Relationship Id="rId24" Type="http://schemas.openxmlformats.org/officeDocument/2006/relationships/slide" Target="slides/slide18.xml"/><Relationship Id="rId68" Type="http://schemas.openxmlformats.org/officeDocument/2006/relationships/slide" Target="slides/slide62.xml"/><Relationship Id="rId23" Type="http://schemas.openxmlformats.org/officeDocument/2006/relationships/slide" Target="slides/slide17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slide" Target="slides/slide63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4e6149ed9f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34e6149ed9f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51424028c1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51424028c1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3512529d179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3512529d179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3512529d179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3512529d179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3512529d179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3512529d179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4d879e3379_1_5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34d879e3379_1_5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34d879e3379_1_5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34d879e3379_1_5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512529d17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3512529d17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4e6149ed9f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4e6149ed9f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4e6149ed9f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34e6149ed9f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34e6149ed9f_0_2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34e6149ed9f_0_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4d09e54c96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34d09e54c96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4e6149ed9f_0_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4e6149ed9f_0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34e6149ed9f_0_2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34e6149ed9f_0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34e6149ed9f_0_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34e6149ed9f_0_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3512529d179_0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3512529d179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34e6149ed9f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34e6149ed9f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34e6149ed9f_0_2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34e6149ed9f_0_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34e6149ed9f_0_2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34e6149ed9f_0_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3512529d179_0_3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3512529d179_0_3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34e6149ed9f_0_2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34e6149ed9f_0_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3514faa31c4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3514faa31c4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4e6149ed9f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4e6149ed9f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34e6149ed9f_0_2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34e6149ed9f_0_2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34e6149ed9f_0_2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34e6149ed9f_0_2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3512529d179_0_3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3512529d179_0_3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3514faa31c4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3514faa31c4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3512529d179_0_3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3512529d179_0_3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3514faa31c4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3514faa31c4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34e6149ed9f_0_2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34e6149ed9f_0_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351424028c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351424028c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34e6149ed9f_0_2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34e6149ed9f_0_2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3512529d179_0_2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3512529d179_0_2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4e6149ed9f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34e6149ed9f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34e6149ed9f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34e6149ed9f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3512529d179_0_5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3512529d179_0_5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3512529d179_0_5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3512529d179_0_5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3512529d179_0_5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3512529d179_0_5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3512529d179_0_4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3512529d179_0_4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3512529d179_0_5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3512529d179_0_5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34e6149ed9f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34e6149ed9f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34e6149ed9f_0_4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34e6149ed9f_0_4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34e6149ed9f_0_4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34e6149ed9f_0_4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34e6149ed9f_0_4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34e6149ed9f_0_4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34d09e54c96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34d09e54c96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34e6149ed9f_0_4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34e6149ed9f_0_4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34e6149ed9f_0_4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34e6149ed9f_0_4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3512529d179_0_5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3512529d179_0_5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3512529d179_0_5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3512529d179_0_5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3512529d179_0_4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3512529d179_0_4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3512529d179_0_6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3512529d179_0_6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3512529d179_0_6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Google Shape;547;g3512529d179_0_6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3512529d179_0_6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3512529d179_0_6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3512529d179_0_6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3512529d179_0_6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3512529d179_0_5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" name="Google Shape;565;g3512529d179_0_5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512529d179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3512529d179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3512529d179_0_6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3512529d179_0_6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3512529d179_0_4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8" name="Google Shape;578;g3512529d179_0_4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3512529d179_0_7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4" name="Google Shape;584;g3512529d179_0_7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3512529d179_0_6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0" name="Google Shape;590;g3512529d179_0_6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3512529d179_0_7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6" name="Google Shape;596;g3512529d179_0_7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3512529d179_0_6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" name="Google Shape;602;g3512529d179_0_6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3512529d179_0_5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8" name="Google Shape;608;g3512529d179_0_5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3512529d179_0_4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3" name="Google Shape;613;g3512529d179_0_4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514faa31c4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3514faa31c4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51424028c1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51424028c1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512529d179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3512529d179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grpSp>
        <p:nvGrpSpPr>
          <p:cNvPr id="13" name="Google Shape;13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4" name="Google Shape;14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EB5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1A99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1"/>
          <p:cNvSpPr/>
          <p:nvPr/>
        </p:nvSpPr>
        <p:spPr>
          <a:xfrm>
            <a:off x="0" y="0"/>
            <a:ext cx="33381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1" name="Google Shape;71;p11"/>
          <p:cNvGrpSpPr/>
          <p:nvPr/>
        </p:nvGrpSpPr>
        <p:grpSpPr>
          <a:xfrm>
            <a:off x="496341" y="1198531"/>
            <a:ext cx="381291" cy="45826"/>
            <a:chOff x="4580561" y="2589004"/>
            <a:chExt cx="1064464" cy="25200"/>
          </a:xfrm>
        </p:grpSpPr>
        <p:sp>
          <p:nvSpPr>
            <p:cNvPr id="72" name="Google Shape;72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4" name="Google Shape;74;p11"/>
          <p:cNvSpPr txBox="1"/>
          <p:nvPr>
            <p:ph type="title"/>
          </p:nvPr>
        </p:nvSpPr>
        <p:spPr>
          <a:xfrm>
            <a:off x="333306" y="1312300"/>
            <a:ext cx="27618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2600"/>
              <a:buNone/>
              <a:defRPr sz="2600">
                <a:solidFill>
                  <a:srgbClr val="0C343D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2600"/>
              <a:buNone/>
              <a:defRPr sz="2600">
                <a:solidFill>
                  <a:srgbClr val="0C343D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2600"/>
              <a:buNone/>
              <a:defRPr sz="2600">
                <a:solidFill>
                  <a:srgbClr val="0C343D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2600"/>
              <a:buNone/>
              <a:defRPr sz="2600">
                <a:solidFill>
                  <a:srgbClr val="0C343D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2600"/>
              <a:buNone/>
              <a:defRPr sz="2600">
                <a:solidFill>
                  <a:srgbClr val="0C343D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2600"/>
              <a:buNone/>
              <a:defRPr sz="2600">
                <a:solidFill>
                  <a:srgbClr val="0C343D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2600"/>
              <a:buNone/>
              <a:defRPr sz="2600">
                <a:solidFill>
                  <a:srgbClr val="0C343D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2600"/>
              <a:buNone/>
              <a:defRPr sz="2600">
                <a:solidFill>
                  <a:srgbClr val="0C343D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2600"/>
              <a:buNone/>
              <a:defRPr sz="2600">
                <a:solidFill>
                  <a:srgbClr val="0C343D"/>
                </a:solidFill>
              </a:defRPr>
            </a:lvl9pPr>
          </a:lstStyle>
          <a:p/>
        </p:txBody>
      </p:sp>
      <p:sp>
        <p:nvSpPr>
          <p:cNvPr id="75" name="Google Shape;75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2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8" name="Google Shape;78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oogle Shape;80;p13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81" name="Google Shape;81;p1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1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3" name="Google Shape;83;p13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4" name="Google Shape;84;p13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5" name="Google Shape;85;p1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oogle Shape;17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8" name="Google Shape;18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  <p:sp>
          <p:nvSpPr>
            <p:cNvPr id="19" name="Google Shape;19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</p:grpSp>
      <p:sp>
        <p:nvSpPr>
          <p:cNvPr id="20" name="Google Shape;20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Noto Sans KR"/>
              <a:buNone/>
              <a:defRPr sz="36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Noto Sans KR"/>
              <a:buNone/>
              <a:defRPr sz="36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Noto Sans KR"/>
              <a:buNone/>
              <a:defRPr sz="36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Noto Sans KR"/>
              <a:buNone/>
              <a:defRPr sz="36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Noto Sans KR"/>
              <a:buNone/>
              <a:defRPr sz="36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Noto Sans KR"/>
              <a:buNone/>
              <a:defRPr sz="36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Noto Sans KR"/>
              <a:buNone/>
              <a:defRPr sz="36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Noto Sans KR"/>
              <a:buNone/>
              <a:defRPr sz="36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Noto Sans KR"/>
              <a:buNone/>
              <a:defRPr sz="36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defRPr>
            </a:lvl9pPr>
          </a:lstStyle>
          <a:p/>
        </p:txBody>
      </p:sp>
      <p:sp>
        <p:nvSpPr>
          <p:cNvPr id="21" name="Google Shape;21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섹션 헤더 2">
  <p:cSld name="SECTION_HEADER_2">
    <p:bg>
      <p:bgPr>
        <a:solidFill>
          <a:schemeClr val="lt1"/>
        </a:solid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grpSp>
        <p:nvGrpSpPr>
          <p:cNvPr id="24" name="Google Shape;24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5" name="Google Shape;25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  <p:sp>
          <p:nvSpPr>
            <p:cNvPr id="26" name="Google Shape;26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</p:grpSp>
      <p:sp>
        <p:nvSpPr>
          <p:cNvPr id="27" name="Google Shape;27;p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Noto Sans KR"/>
              <a:buNone/>
              <a:defRPr sz="36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Noto Sans KR"/>
              <a:buNone/>
              <a:defRPr sz="36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Noto Sans KR"/>
              <a:buNone/>
              <a:defRPr sz="36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Noto Sans KR"/>
              <a:buNone/>
              <a:defRPr sz="36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Noto Sans KR"/>
              <a:buNone/>
              <a:defRPr sz="36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Noto Sans KR"/>
              <a:buNone/>
              <a:defRPr sz="36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Noto Sans KR"/>
              <a:buNone/>
              <a:defRPr sz="36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Noto Sans KR"/>
              <a:buNone/>
              <a:defRPr sz="36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Noto Sans KR"/>
              <a:buNone/>
              <a:defRPr sz="36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섹션 헤더 1">
  <p:cSld name="SECTION_HEADER_1">
    <p:bg>
      <p:bgPr>
        <a:solidFill>
          <a:srgbClr val="93C47D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0" name="Google Shape;30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" name="Google Shape;32;p5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Noto Sans KR"/>
              <a:buNone/>
              <a:defRPr sz="36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Noto Sans KR"/>
              <a:buNone/>
              <a:defRPr sz="36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Noto Sans KR"/>
              <a:buNone/>
              <a:defRPr sz="36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Noto Sans KR"/>
              <a:buNone/>
              <a:defRPr sz="36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Noto Sans KR"/>
              <a:buNone/>
              <a:defRPr sz="36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Noto Sans KR"/>
              <a:buNone/>
              <a:defRPr sz="36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Noto Sans KR"/>
              <a:buNone/>
              <a:defRPr sz="36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Noto Sans KR"/>
              <a:buNone/>
              <a:defRPr sz="36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Noto Sans KR"/>
              <a:buNone/>
              <a:defRPr sz="36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defRPr>
            </a:lvl9pPr>
          </a:lstStyle>
          <a:p/>
        </p:txBody>
      </p:sp>
      <p:sp>
        <p:nvSpPr>
          <p:cNvPr id="33" name="Google Shape;33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" name="Google Shape;36;p6"/>
          <p:cNvGrpSpPr/>
          <p:nvPr/>
        </p:nvGrpSpPr>
        <p:grpSpPr>
          <a:xfrm flipH="1" rot="10800000">
            <a:off x="847807" y="962810"/>
            <a:ext cx="745763" cy="63050"/>
            <a:chOff x="4580561" y="2589004"/>
            <a:chExt cx="1064464" cy="25200"/>
          </a:xfrm>
        </p:grpSpPr>
        <p:sp>
          <p:nvSpPr>
            <p:cNvPr id="37" name="Google Shape;37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0" name="Google Shape;40;p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1" name="Google Shape;41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4" name="Google Shape;44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5" name="Google Shape;45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7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8" name="Google Shape;48;p7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9" name="Google Shape;49;p7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0" name="Google Shape;50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8"/>
          <p:cNvSpPr/>
          <p:nvPr/>
        </p:nvSpPr>
        <p:spPr>
          <a:xfrm>
            <a:off x="0" y="0"/>
            <a:ext cx="9144000" cy="802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8"/>
          <p:cNvSpPr txBox="1"/>
          <p:nvPr>
            <p:ph type="title"/>
          </p:nvPr>
        </p:nvSpPr>
        <p:spPr>
          <a:xfrm>
            <a:off x="133200" y="166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300"/>
              <a:buFont typeface="Noto Sans KR"/>
              <a:buNone/>
              <a:defRPr sz="2300">
                <a:latin typeface="Noto Sans KR"/>
                <a:ea typeface="Noto Sans KR"/>
                <a:cs typeface="Noto Sans KR"/>
                <a:sym typeface="Noto Sans K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300"/>
              <a:buFont typeface="Noto Sans KR"/>
              <a:buNone/>
              <a:defRPr sz="2300">
                <a:latin typeface="Noto Sans KR"/>
                <a:ea typeface="Noto Sans KR"/>
                <a:cs typeface="Noto Sans KR"/>
                <a:sym typeface="Noto Sans K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300"/>
              <a:buFont typeface="Noto Sans KR"/>
              <a:buNone/>
              <a:defRPr sz="2300">
                <a:latin typeface="Noto Sans KR"/>
                <a:ea typeface="Noto Sans KR"/>
                <a:cs typeface="Noto Sans KR"/>
                <a:sym typeface="Noto Sans K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300"/>
              <a:buFont typeface="Noto Sans KR"/>
              <a:buNone/>
              <a:defRPr sz="2300">
                <a:latin typeface="Noto Sans KR"/>
                <a:ea typeface="Noto Sans KR"/>
                <a:cs typeface="Noto Sans KR"/>
                <a:sym typeface="Noto Sans K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300"/>
              <a:buFont typeface="Noto Sans KR"/>
              <a:buNone/>
              <a:defRPr sz="2300">
                <a:latin typeface="Noto Sans KR"/>
                <a:ea typeface="Noto Sans KR"/>
                <a:cs typeface="Noto Sans KR"/>
                <a:sym typeface="Noto Sans K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300"/>
              <a:buFont typeface="Noto Sans KR"/>
              <a:buNone/>
              <a:defRPr sz="2300">
                <a:latin typeface="Noto Sans KR"/>
                <a:ea typeface="Noto Sans KR"/>
                <a:cs typeface="Noto Sans KR"/>
                <a:sym typeface="Noto Sans K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300"/>
              <a:buFont typeface="Noto Sans KR"/>
              <a:buNone/>
              <a:defRPr sz="2300">
                <a:latin typeface="Noto Sans KR"/>
                <a:ea typeface="Noto Sans KR"/>
                <a:cs typeface="Noto Sans KR"/>
                <a:sym typeface="Noto Sans K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300"/>
              <a:buFont typeface="Noto Sans KR"/>
              <a:buNone/>
              <a:defRPr sz="2300">
                <a:latin typeface="Noto Sans KR"/>
                <a:ea typeface="Noto Sans KR"/>
                <a:cs typeface="Noto Sans KR"/>
                <a:sym typeface="Noto Sans K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300"/>
              <a:buFont typeface="Noto Sans KR"/>
              <a:buNone/>
              <a:defRPr sz="2300">
                <a:latin typeface="Noto Sans KR"/>
                <a:ea typeface="Noto Sans KR"/>
                <a:cs typeface="Noto Sans KR"/>
                <a:sym typeface="Noto Sans KR"/>
              </a:defRPr>
            </a:lvl9pPr>
          </a:lstStyle>
          <a:p/>
        </p:txBody>
      </p:sp>
      <p:sp>
        <p:nvSpPr>
          <p:cNvPr id="54" name="Google Shape;54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7" name="Google Shape;57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8" name="Google Shape;58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9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1" name="Google Shape;61;p9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2" name="Google Shape;62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Google Shape;64;p10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65" name="Google Shape;65;p1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1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7" name="Google Shape;67;p10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8" name="Google Shape;68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2.png"/><Relationship Id="rId4" Type="http://schemas.openxmlformats.org/officeDocument/2006/relationships/image" Target="../media/image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2.png"/><Relationship Id="rId4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8.png"/><Relationship Id="rId4" Type="http://schemas.openxmlformats.org/officeDocument/2006/relationships/image" Target="../media/image1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.png"/><Relationship Id="rId4" Type="http://schemas.openxmlformats.org/officeDocument/2006/relationships/image" Target="../media/image2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9.png"/><Relationship Id="rId4" Type="http://schemas.openxmlformats.org/officeDocument/2006/relationships/image" Target="../media/image2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0.png"/><Relationship Id="rId4" Type="http://schemas.openxmlformats.org/officeDocument/2006/relationships/image" Target="../media/image1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1.png"/><Relationship Id="rId4" Type="http://schemas.openxmlformats.org/officeDocument/2006/relationships/image" Target="../media/image1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1.png"/><Relationship Id="rId4" Type="http://schemas.openxmlformats.org/officeDocument/2006/relationships/image" Target="../media/image2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7.png"/><Relationship Id="rId4" Type="http://schemas.openxmlformats.org/officeDocument/2006/relationships/image" Target="../media/image18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3.png"/><Relationship Id="rId4" Type="http://schemas.openxmlformats.org/officeDocument/2006/relationships/image" Target="../media/image20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1.png"/><Relationship Id="rId4" Type="http://schemas.openxmlformats.org/officeDocument/2006/relationships/image" Target="../media/image32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6.png"/><Relationship Id="rId4" Type="http://schemas.openxmlformats.org/officeDocument/2006/relationships/image" Target="../media/image31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8.png"/><Relationship Id="rId4" Type="http://schemas.openxmlformats.org/officeDocument/2006/relationships/image" Target="../media/image3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7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5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oto Sans KR"/>
                <a:ea typeface="Noto Sans KR"/>
                <a:cs typeface="Noto Sans KR"/>
                <a:sym typeface="Noto Sans KR"/>
              </a:rPr>
              <a:t>PyQt6 </a:t>
            </a:r>
            <a:r>
              <a:rPr lang="ko">
                <a:latin typeface="Noto Sans KR"/>
                <a:ea typeface="Noto Sans KR"/>
                <a:cs typeface="Noto Sans KR"/>
                <a:sym typeface="Noto Sans KR"/>
              </a:rPr>
              <a:t>기반 계산기 시스템</a:t>
            </a:r>
            <a:endParaRPr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93" name="Google Shape;93;p15"/>
          <p:cNvSpPr txBox="1"/>
          <p:nvPr>
            <p:ph idx="1" type="subTitle"/>
          </p:nvPr>
        </p:nvSpPr>
        <p:spPr>
          <a:xfrm>
            <a:off x="767850" y="2148750"/>
            <a:ext cx="81114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oto Sans KR"/>
                <a:ea typeface="Noto Sans KR"/>
                <a:cs typeface="Noto Sans KR"/>
                <a:sym typeface="Noto Sans KR"/>
              </a:rPr>
              <a:t>괄호 처리, 연산자 우선순위, 상태 기반 입력 흐름을 지원하는 GUI 계산기</a:t>
            </a:r>
            <a:endParaRPr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94" name="Google Shape;94;p15"/>
          <p:cNvSpPr txBox="1"/>
          <p:nvPr/>
        </p:nvSpPr>
        <p:spPr>
          <a:xfrm>
            <a:off x="6951750" y="4467450"/>
            <a:ext cx="1927500" cy="4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rPr>
              <a:t>발표자: 장진혁</a:t>
            </a:r>
            <a:endParaRPr b="1" sz="1300">
              <a:solidFill>
                <a:schemeClr val="accen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4"/>
          <p:cNvSpPr txBox="1"/>
          <p:nvPr>
            <p:ph type="title"/>
          </p:nvPr>
        </p:nvSpPr>
        <p:spPr>
          <a:xfrm>
            <a:off x="133200" y="166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2-2-1. Model </a:t>
            </a:r>
            <a:r>
              <a:rPr lang="ko"/>
              <a:t>호출 및 상태 처리 흐름</a:t>
            </a:r>
            <a:endParaRPr/>
          </a:p>
        </p:txBody>
      </p:sp>
      <p:pic>
        <p:nvPicPr>
          <p:cNvPr id="170" name="Google Shape;170;p24" title="input_lparen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2648" y="1425800"/>
            <a:ext cx="6059976" cy="3574451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4"/>
          <p:cNvSpPr/>
          <p:nvPr/>
        </p:nvSpPr>
        <p:spPr>
          <a:xfrm>
            <a:off x="4061075" y="974975"/>
            <a:ext cx="875100" cy="314700"/>
          </a:xfrm>
          <a:prstGeom prst="roundRect">
            <a:avLst>
              <a:gd fmla="val 16667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예시</a:t>
            </a:r>
            <a:endParaRPr b="1" sz="1200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5"/>
          <p:cNvSpPr txBox="1"/>
          <p:nvPr>
            <p:ph type="title"/>
          </p:nvPr>
        </p:nvSpPr>
        <p:spPr>
          <a:xfrm>
            <a:off x="133200" y="166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2-3. </a:t>
            </a:r>
            <a:r>
              <a:rPr lang="ko"/>
              <a:t>입력-연산 파이프라인</a:t>
            </a:r>
            <a:endParaRPr/>
          </a:p>
        </p:txBody>
      </p:sp>
      <p:graphicFrame>
        <p:nvGraphicFramePr>
          <p:cNvPr id="177" name="Google Shape;177;p25"/>
          <p:cNvGraphicFramePr/>
          <p:nvPr/>
        </p:nvGraphicFramePr>
        <p:xfrm>
          <a:off x="3240000" y="1371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{2EC74ECE-68DF-46AA-9DF8-34F3B933D1BD}</a:tableStyleId>
              </a:tblPr>
              <a:tblGrid>
                <a:gridCol w="1521100"/>
                <a:gridCol w="4008500"/>
              </a:tblGrid>
              <a:tr h="44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핵심 내용</a:t>
                      </a:r>
                      <a:endParaRPr b="1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• </a:t>
                      </a:r>
                      <a:r>
                        <a:rPr b="1" lang="ko" sz="1200">
                          <a:solidFill>
                            <a:srgbClr val="434343"/>
                          </a:solidFill>
                          <a:highlight>
                            <a:srgbClr val="EFEFEF"/>
                          </a:highlight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to_postfix()</a:t>
                      </a: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에서 </a:t>
                      </a: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후위 표기법</a:t>
                      </a: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으로 변환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• </a:t>
                      </a:r>
                      <a:r>
                        <a:rPr b="1" lang="ko" sz="1200">
                          <a:solidFill>
                            <a:srgbClr val="434343"/>
                          </a:solidFill>
                          <a:highlight>
                            <a:srgbClr val="EFEFEF"/>
                          </a:highlight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evaluate_postfix()</a:t>
                      </a: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에서 </a:t>
                      </a: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스택 계산</a:t>
                      </a: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 수행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• 연산자 우선순위 적용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◦ *, / 에 +, - 보다 높은 우선순위 적용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• 괄호 중첩, 소수점 연산 등 복합 수식 지원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</a:tr>
              <a:tr h="352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효과</a:t>
                      </a:r>
                      <a:endParaRPr b="1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• </a:t>
                      </a: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복잡한 수식도 정확하게 계산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• 표준 계산기 수준의 수식 평가 기능 구현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pSp>
        <p:nvGrpSpPr>
          <p:cNvPr id="178" name="Google Shape;178;p25"/>
          <p:cNvGrpSpPr/>
          <p:nvPr/>
        </p:nvGrpSpPr>
        <p:grpSpPr>
          <a:xfrm>
            <a:off x="397141" y="1070073"/>
            <a:ext cx="2368815" cy="3866919"/>
            <a:chOff x="319200" y="1227675"/>
            <a:chExt cx="2659200" cy="3518900"/>
          </a:xfrm>
        </p:grpSpPr>
        <p:sp>
          <p:nvSpPr>
            <p:cNvPr id="179" name="Google Shape;179;p25"/>
            <p:cNvSpPr/>
            <p:nvPr/>
          </p:nvSpPr>
          <p:spPr>
            <a:xfrm>
              <a:off x="319200" y="1227675"/>
              <a:ext cx="2659200" cy="423300"/>
            </a:xfrm>
            <a:prstGeom prst="roundRect">
              <a:avLst>
                <a:gd fmla="val 16667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>
                  <a:solidFill>
                    <a:srgbClr val="434343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숫자/연산자 입력</a:t>
              </a:r>
              <a:endParaRPr b="1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  <p:sp>
          <p:nvSpPr>
            <p:cNvPr id="180" name="Google Shape;180;p25"/>
            <p:cNvSpPr/>
            <p:nvPr/>
          </p:nvSpPr>
          <p:spPr>
            <a:xfrm>
              <a:off x="319200" y="2001575"/>
              <a:ext cx="2659200" cy="423300"/>
            </a:xfrm>
            <a:prstGeom prst="roundRect">
              <a:avLst>
                <a:gd fmla="val 16667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>
                  <a:solidFill>
                    <a:srgbClr val="434343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tokens 리스트에 저장</a:t>
              </a:r>
              <a:endParaRPr b="1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  <p:sp>
          <p:nvSpPr>
            <p:cNvPr id="181" name="Google Shape;181;p25"/>
            <p:cNvSpPr/>
            <p:nvPr/>
          </p:nvSpPr>
          <p:spPr>
            <a:xfrm>
              <a:off x="319200" y="2775475"/>
              <a:ext cx="2659200" cy="423300"/>
            </a:xfrm>
            <a:prstGeom prst="roundRect">
              <a:avLst>
                <a:gd fmla="val 16667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>
                  <a:solidFill>
                    <a:srgbClr val="434343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후위 표기법으로 변환</a:t>
              </a:r>
              <a:endParaRPr b="1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  <p:sp>
          <p:nvSpPr>
            <p:cNvPr id="182" name="Google Shape;182;p25"/>
            <p:cNvSpPr/>
            <p:nvPr/>
          </p:nvSpPr>
          <p:spPr>
            <a:xfrm>
              <a:off x="319200" y="3549375"/>
              <a:ext cx="2659200" cy="423300"/>
            </a:xfrm>
            <a:prstGeom prst="roundRect">
              <a:avLst>
                <a:gd fmla="val 16667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>
                  <a:solidFill>
                    <a:srgbClr val="434343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스택 기반 계산</a:t>
              </a:r>
              <a:endParaRPr b="1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  <p:sp>
          <p:nvSpPr>
            <p:cNvPr id="183" name="Google Shape;183;p25"/>
            <p:cNvSpPr/>
            <p:nvPr/>
          </p:nvSpPr>
          <p:spPr>
            <a:xfrm>
              <a:off x="319200" y="4323275"/>
              <a:ext cx="2659200" cy="423300"/>
            </a:xfrm>
            <a:prstGeom prst="roundRect">
              <a:avLst>
                <a:gd fmla="val 16667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>
                  <a:solidFill>
                    <a:srgbClr val="434343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결과 출력</a:t>
              </a:r>
              <a:endParaRPr b="1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  <p:sp>
          <p:nvSpPr>
            <p:cNvPr id="184" name="Google Shape;184;p25"/>
            <p:cNvSpPr/>
            <p:nvPr/>
          </p:nvSpPr>
          <p:spPr>
            <a:xfrm>
              <a:off x="1476750" y="1703875"/>
              <a:ext cx="344100" cy="244800"/>
            </a:xfrm>
            <a:prstGeom prst="downArrow">
              <a:avLst>
                <a:gd fmla="val 50000" name="adj1"/>
                <a:gd fmla="val 50000" name="adj2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85" name="Google Shape;185;p25"/>
            <p:cNvSpPr/>
            <p:nvPr/>
          </p:nvSpPr>
          <p:spPr>
            <a:xfrm>
              <a:off x="1476750" y="2477775"/>
              <a:ext cx="344100" cy="244800"/>
            </a:xfrm>
            <a:prstGeom prst="downArrow">
              <a:avLst>
                <a:gd fmla="val 50000" name="adj1"/>
                <a:gd fmla="val 50000" name="adj2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86" name="Google Shape;186;p25"/>
            <p:cNvSpPr/>
            <p:nvPr/>
          </p:nvSpPr>
          <p:spPr>
            <a:xfrm>
              <a:off x="1476750" y="3251675"/>
              <a:ext cx="344100" cy="244800"/>
            </a:xfrm>
            <a:prstGeom prst="downArrow">
              <a:avLst>
                <a:gd fmla="val 50000" name="adj1"/>
                <a:gd fmla="val 50000" name="adj2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87" name="Google Shape;187;p25"/>
            <p:cNvSpPr/>
            <p:nvPr/>
          </p:nvSpPr>
          <p:spPr>
            <a:xfrm>
              <a:off x="1476750" y="4025575"/>
              <a:ext cx="344100" cy="244800"/>
            </a:xfrm>
            <a:prstGeom prst="downArrow">
              <a:avLst>
                <a:gd fmla="val 50000" name="adj1"/>
                <a:gd fmla="val 50000" name="adj2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6"/>
          <p:cNvSpPr txBox="1"/>
          <p:nvPr>
            <p:ph type="title"/>
          </p:nvPr>
        </p:nvSpPr>
        <p:spPr>
          <a:xfrm>
            <a:off x="133200" y="166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2-4. QTimer </a:t>
            </a:r>
            <a:r>
              <a:rPr lang="ko"/>
              <a:t>기반 UX 개선</a:t>
            </a:r>
            <a:endParaRPr/>
          </a:p>
        </p:txBody>
      </p:sp>
      <p:graphicFrame>
        <p:nvGraphicFramePr>
          <p:cNvPr id="193" name="Google Shape;193;p26"/>
          <p:cNvGraphicFramePr/>
          <p:nvPr/>
        </p:nvGraphicFramePr>
        <p:xfrm>
          <a:off x="3240000" y="1371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{2EC74ECE-68DF-46AA-9DF8-34F3B933D1BD}</a:tableStyleId>
              </a:tblPr>
              <a:tblGrid>
                <a:gridCol w="1521100"/>
                <a:gridCol w="4008500"/>
              </a:tblGrid>
              <a:tr h="826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핵심 내용</a:t>
                      </a:r>
                      <a:endParaRPr b="1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• 입력 오류 발생 시 메시지 출력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◦textBrowser.setText()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• 2초 후 자동 메시지 삭제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◦QTimer.singleshot()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</a:tr>
              <a:tr h="352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메시지 출력 대상</a:t>
                      </a:r>
                      <a:endParaRPr b="1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• </a:t>
                      </a: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괄호 개수 불일치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• 중복 소수점 입력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• 연산자 중복 입력 등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</a:tr>
              <a:tr h="352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UX 개선 효과</a:t>
                      </a:r>
                      <a:endParaRPr b="1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• 오류 메시지 수동 제거 불필요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• 자연스럽고 끊김 없는 입력 흐름 유지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• 사용자 실수는 알려주되, 흐름은 방해하지 않음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</a:tr>
              <a:tr h="352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메시지 예시</a:t>
                      </a:r>
                      <a:endParaRPr b="1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• 괄호 뒤에는 ‘-’만 입력 가능합니다.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• 빈 괄호가 자동으로 채워집니다.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• 수식에 오류가 있습니다.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194" name="Google Shape;19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7150" y="1070075"/>
            <a:ext cx="2368900" cy="38668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7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3</a:t>
            </a:r>
            <a:r>
              <a:rPr lang="ko">
                <a:latin typeface="Noto Sans KR"/>
                <a:ea typeface="Noto Sans KR"/>
                <a:cs typeface="Noto Sans KR"/>
                <a:sym typeface="Noto Sans KR"/>
              </a:rPr>
              <a:t>. </a:t>
            </a:r>
            <a:r>
              <a:rPr lang="ko"/>
              <a:t>기능 구현</a:t>
            </a:r>
            <a:endParaRPr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8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3-1. </a:t>
            </a:r>
            <a:r>
              <a:rPr lang="ko"/>
              <a:t>주요 기능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9"/>
          <p:cNvSpPr txBox="1"/>
          <p:nvPr>
            <p:ph type="title"/>
          </p:nvPr>
        </p:nvSpPr>
        <p:spPr>
          <a:xfrm>
            <a:off x="133200" y="166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주요 기능</a:t>
            </a:r>
            <a:endParaRPr/>
          </a:p>
        </p:txBody>
      </p:sp>
      <p:graphicFrame>
        <p:nvGraphicFramePr>
          <p:cNvPr id="210" name="Google Shape;210;p29"/>
          <p:cNvGraphicFramePr/>
          <p:nvPr/>
        </p:nvGraphicFramePr>
        <p:xfrm>
          <a:off x="288325" y="1065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{2EC74ECE-68DF-46AA-9DF8-34F3B933D1BD}</a:tableStyleId>
              </a:tblPr>
              <a:tblGrid>
                <a:gridCol w="382850"/>
                <a:gridCol w="2052525"/>
                <a:gridCol w="828375"/>
                <a:gridCol w="5266525"/>
              </a:tblGrid>
              <a:tr h="25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#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분류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System Requirements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 hMerge="1"/>
              </a:tr>
              <a:tr h="38850">
                <a:tc rowSpan="6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1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 rowSpan="6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입력 처리 기능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SR_01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숫자를 입력하는 기능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</a:tr>
              <a:tr h="38850"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SR_02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소수점을 입력하고 중복을 방지하는 기능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</a:tr>
              <a:tr h="38850"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SR_03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± 부호를 토글하는 기능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</a:tr>
              <a:tr h="38850"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SR_04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연산자를 입력하고 중복을 처리하는 기능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</a:tr>
              <a:tr h="38850"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SR_05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괄호를 입력하고 곱셈을 자동 처리하는 기능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</a:tr>
              <a:tr h="38850"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SR_06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괄호의 개수를 검증하고 빈 괄호를 방지하는 기능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5750">
                <a:tc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2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입력 및 상태 초기화 기능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SR_07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계산 후 새로운 입력을 초기화하는 기능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5750"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SR_08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부분 삭제(C)를 수행하는 기능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5750"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SR_09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전체 초기화(AC)를 수행하는 기능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0"/>
          <p:cNvSpPr txBox="1"/>
          <p:nvPr>
            <p:ph type="title"/>
          </p:nvPr>
        </p:nvSpPr>
        <p:spPr>
          <a:xfrm>
            <a:off x="133200" y="166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주요</a:t>
            </a:r>
            <a:r>
              <a:rPr lang="ko"/>
              <a:t> 기능</a:t>
            </a:r>
            <a:endParaRPr/>
          </a:p>
        </p:txBody>
      </p:sp>
      <p:graphicFrame>
        <p:nvGraphicFramePr>
          <p:cNvPr id="216" name="Google Shape;216;p30"/>
          <p:cNvGraphicFramePr/>
          <p:nvPr/>
        </p:nvGraphicFramePr>
        <p:xfrm>
          <a:off x="288325" y="1065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{2EC74ECE-68DF-46AA-9DF8-34F3B933D1BD}</a:tableStyleId>
              </a:tblPr>
              <a:tblGrid>
                <a:gridCol w="382850"/>
                <a:gridCol w="2052525"/>
                <a:gridCol w="828375"/>
                <a:gridCol w="5266525"/>
              </a:tblGrid>
              <a:tr h="25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#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분류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System Requirements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 hMerge="1"/>
              </a:tr>
              <a:tr h="38850"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3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계산 처리 기능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SR_10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중위 수식을 후위 표기법으로 변환하는 기능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</a:tr>
              <a:tr h="38850"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SR_11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후위 표기 수식을 스택으로 계산하는 기능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850">
                <a:tc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4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예외 처리 기능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SR_12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괄호와 연산자를 자동 보완하는 기능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850"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SR_13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입력 UX 보완 메시지를 출력하는 기능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850"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SR_14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에러 발생 시 오류 메시지를 출력하는 기능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850"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5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결과 출력 기능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SR_15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수식과 결과를 라인에 나누어 출력하는 기능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850"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SR_16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정수 결과 시 .0을 제거하여 출력하는 기능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1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3-2. </a:t>
            </a:r>
            <a:r>
              <a:rPr lang="ko"/>
              <a:t>입력 처리 기능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2"/>
          <p:cNvSpPr txBox="1"/>
          <p:nvPr>
            <p:ph type="title"/>
          </p:nvPr>
        </p:nvSpPr>
        <p:spPr>
          <a:xfrm>
            <a:off x="133200" y="166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SR_01. 숫자(0-9)를 입력하는 기능</a:t>
            </a:r>
            <a:endParaRPr/>
          </a:p>
        </p:txBody>
      </p:sp>
      <p:graphicFrame>
        <p:nvGraphicFramePr>
          <p:cNvPr id="227" name="Google Shape;227;p32"/>
          <p:cNvGraphicFramePr/>
          <p:nvPr/>
        </p:nvGraphicFramePr>
        <p:xfrm>
          <a:off x="838550" y="4341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{2EC74ECE-68DF-46AA-9DF8-34F3B933D1BD}</a:tableStyleId>
              </a:tblPr>
              <a:tblGrid>
                <a:gridCol w="1964025"/>
                <a:gridCol w="5502875"/>
              </a:tblGrid>
              <a:tr h="352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기능 요약</a:t>
                      </a:r>
                      <a:endParaRPr b="1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0~9 숫자 버튼 클릭 시 숫자를 current_input에 추가</a:t>
                      </a:r>
                      <a:endParaRPr b="1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28" name="Google Shape;228;p32"/>
          <p:cNvSpPr/>
          <p:nvPr/>
        </p:nvSpPr>
        <p:spPr>
          <a:xfrm>
            <a:off x="3837908" y="2371181"/>
            <a:ext cx="1468200" cy="435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29" name="Google Shape;22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3422" y="992596"/>
            <a:ext cx="1960950" cy="31988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99626" y="956558"/>
            <a:ext cx="1960950" cy="3198867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32"/>
          <p:cNvSpPr txBox="1"/>
          <p:nvPr/>
        </p:nvSpPr>
        <p:spPr>
          <a:xfrm>
            <a:off x="3244375" y="1901250"/>
            <a:ext cx="2655300" cy="4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숫자 (5) 입력</a:t>
            </a:r>
            <a:endParaRPr b="1" sz="1800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3"/>
          <p:cNvSpPr txBox="1"/>
          <p:nvPr>
            <p:ph type="title"/>
          </p:nvPr>
        </p:nvSpPr>
        <p:spPr>
          <a:xfrm>
            <a:off x="133200" y="166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SR_02. </a:t>
            </a:r>
            <a:r>
              <a:rPr lang="ko"/>
              <a:t>소수점을 입력하고 중복을 방지하는 기능</a:t>
            </a:r>
            <a:endParaRPr/>
          </a:p>
        </p:txBody>
      </p:sp>
      <p:graphicFrame>
        <p:nvGraphicFramePr>
          <p:cNvPr id="237" name="Google Shape;237;p33"/>
          <p:cNvGraphicFramePr/>
          <p:nvPr/>
        </p:nvGraphicFramePr>
        <p:xfrm>
          <a:off x="838550" y="4341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{2EC74ECE-68DF-46AA-9DF8-34F3B933D1BD}</a:tableStyleId>
              </a:tblPr>
              <a:tblGrid>
                <a:gridCol w="1964025"/>
                <a:gridCol w="5502875"/>
              </a:tblGrid>
              <a:tr h="352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기능 요약</a:t>
                      </a:r>
                      <a:endParaRPr b="1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‘.’ 버튼 입력 시 ‘0.’ 또는 ‘-0.’으로 자동 보완</a:t>
                      </a:r>
                      <a:endParaRPr b="1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소수점 중복 입력 차단</a:t>
                      </a:r>
                      <a:endParaRPr b="1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38" name="Google Shape;238;p33"/>
          <p:cNvSpPr/>
          <p:nvPr/>
        </p:nvSpPr>
        <p:spPr>
          <a:xfrm>
            <a:off x="3837908" y="2371181"/>
            <a:ext cx="1468200" cy="435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39" name="Google Shape;23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3422" y="992596"/>
            <a:ext cx="1960950" cy="31988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99625" y="956560"/>
            <a:ext cx="1960950" cy="3198864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33"/>
          <p:cNvSpPr txBox="1"/>
          <p:nvPr/>
        </p:nvSpPr>
        <p:spPr>
          <a:xfrm>
            <a:off x="3244375" y="1901250"/>
            <a:ext cx="2655300" cy="4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소수점 (.) 입력</a:t>
            </a:r>
            <a:endParaRPr b="1" sz="1800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oto Sans KR"/>
                <a:ea typeface="Noto Sans KR"/>
                <a:cs typeface="Noto Sans KR"/>
                <a:sym typeface="Noto Sans KR"/>
              </a:rPr>
              <a:t>1. </a:t>
            </a:r>
            <a:r>
              <a:rPr lang="ko"/>
              <a:t>GUI 화면 구성</a:t>
            </a:r>
            <a:endParaRPr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4"/>
          <p:cNvSpPr txBox="1"/>
          <p:nvPr>
            <p:ph type="title"/>
          </p:nvPr>
        </p:nvSpPr>
        <p:spPr>
          <a:xfrm>
            <a:off x="133200" y="166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SR_03. </a:t>
            </a:r>
            <a:r>
              <a:rPr lang="ko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± 부호를 토글하는 기능</a:t>
            </a:r>
            <a:endParaRPr/>
          </a:p>
        </p:txBody>
      </p:sp>
      <p:graphicFrame>
        <p:nvGraphicFramePr>
          <p:cNvPr id="247" name="Google Shape;247;p34"/>
          <p:cNvGraphicFramePr/>
          <p:nvPr/>
        </p:nvGraphicFramePr>
        <p:xfrm>
          <a:off x="838550" y="4341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{2EC74ECE-68DF-46AA-9DF8-34F3B933D1BD}</a:tableStyleId>
              </a:tblPr>
              <a:tblGrid>
                <a:gridCol w="1964025"/>
                <a:gridCol w="5502875"/>
              </a:tblGrid>
              <a:tr h="352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기능 요약</a:t>
                      </a:r>
                      <a:endParaRPr b="1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부호 전환 버튼 클릭 시 현재 입력 수에 ‘-’ 부호를 토글</a:t>
                      </a:r>
                      <a:endParaRPr b="1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48" name="Google Shape;248;p34"/>
          <p:cNvSpPr/>
          <p:nvPr/>
        </p:nvSpPr>
        <p:spPr>
          <a:xfrm>
            <a:off x="3837908" y="2371181"/>
            <a:ext cx="1468200" cy="435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49" name="Google Shape;24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3425" y="992638"/>
            <a:ext cx="1960925" cy="31988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99652" y="956601"/>
            <a:ext cx="1960925" cy="3198824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34"/>
          <p:cNvSpPr txBox="1"/>
          <p:nvPr/>
        </p:nvSpPr>
        <p:spPr>
          <a:xfrm>
            <a:off x="3772650" y="2402900"/>
            <a:ext cx="1598700" cy="4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52" name="Google Shape;252;p34"/>
          <p:cNvSpPr txBox="1"/>
          <p:nvPr/>
        </p:nvSpPr>
        <p:spPr>
          <a:xfrm>
            <a:off x="3622700" y="1281750"/>
            <a:ext cx="3000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53" name="Google Shape;253;p34"/>
          <p:cNvSpPr txBox="1"/>
          <p:nvPr/>
        </p:nvSpPr>
        <p:spPr>
          <a:xfrm>
            <a:off x="3244375" y="1901250"/>
            <a:ext cx="2655300" cy="42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부호 전환 (</a:t>
            </a:r>
            <a:r>
              <a:rPr b="1" lang="ko" sz="1800">
                <a:latin typeface="Noto Sans KR"/>
                <a:ea typeface="Noto Sans KR"/>
                <a:cs typeface="Noto Sans KR"/>
                <a:sym typeface="Noto Sans KR"/>
              </a:rPr>
              <a:t>±</a:t>
            </a:r>
            <a:r>
              <a:rPr b="1" lang="ko" sz="18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) 입력</a:t>
            </a:r>
            <a:endParaRPr b="1" sz="1800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5"/>
          <p:cNvSpPr txBox="1"/>
          <p:nvPr>
            <p:ph type="title"/>
          </p:nvPr>
        </p:nvSpPr>
        <p:spPr>
          <a:xfrm>
            <a:off x="133200" y="166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SR_04. </a:t>
            </a:r>
            <a:r>
              <a:rPr lang="ko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연산자를 입력하고 중복을 처리하는 기능</a:t>
            </a:r>
            <a:endParaRPr/>
          </a:p>
        </p:txBody>
      </p:sp>
      <p:pic>
        <p:nvPicPr>
          <p:cNvPr id="259" name="Google Shape;25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3425" y="986808"/>
            <a:ext cx="1960931" cy="3204630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35"/>
          <p:cNvSpPr/>
          <p:nvPr/>
        </p:nvSpPr>
        <p:spPr>
          <a:xfrm>
            <a:off x="3837908" y="2371181"/>
            <a:ext cx="1468200" cy="435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graphicFrame>
        <p:nvGraphicFramePr>
          <p:cNvPr id="261" name="Google Shape;261;p35"/>
          <p:cNvGraphicFramePr/>
          <p:nvPr/>
        </p:nvGraphicFramePr>
        <p:xfrm>
          <a:off x="838550" y="4341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{2EC74ECE-68DF-46AA-9DF8-34F3B933D1BD}</a:tableStyleId>
              </a:tblPr>
              <a:tblGrid>
                <a:gridCol w="1964025"/>
                <a:gridCol w="5502875"/>
              </a:tblGrid>
              <a:tr h="352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기능 요약</a:t>
                      </a:r>
                      <a:endParaRPr b="1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+, -, *, / 연산자 버튼 클릭 시 현재 수식 뒤에 연산자 추가</a:t>
                      </a:r>
                      <a:endParaRPr b="1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이전에 연산자가 있으면 새 연산자로 덮어씀</a:t>
                      </a:r>
                      <a:endParaRPr b="1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262" name="Google Shape;262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99652" y="956606"/>
            <a:ext cx="1960925" cy="3198819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35"/>
          <p:cNvSpPr txBox="1"/>
          <p:nvPr/>
        </p:nvSpPr>
        <p:spPr>
          <a:xfrm>
            <a:off x="3244375" y="1901250"/>
            <a:ext cx="2655300" cy="42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연산자 (+) 입력</a:t>
            </a:r>
            <a:endParaRPr b="1" sz="1800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6"/>
          <p:cNvSpPr/>
          <p:nvPr/>
        </p:nvSpPr>
        <p:spPr>
          <a:xfrm>
            <a:off x="3837908" y="2371181"/>
            <a:ext cx="1468200" cy="435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graphicFrame>
        <p:nvGraphicFramePr>
          <p:cNvPr id="269" name="Google Shape;269;p36"/>
          <p:cNvGraphicFramePr/>
          <p:nvPr/>
        </p:nvGraphicFramePr>
        <p:xfrm>
          <a:off x="838550" y="4341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{2EC74ECE-68DF-46AA-9DF8-34F3B933D1BD}</a:tableStyleId>
              </a:tblPr>
              <a:tblGrid>
                <a:gridCol w="1964025"/>
                <a:gridCol w="5502875"/>
              </a:tblGrid>
              <a:tr h="352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기능 요약</a:t>
                      </a:r>
                      <a:endParaRPr b="1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숫자 뒤 또는 닫는 괄호 뒤에 여는 괄호 입력시 * 자동 추가</a:t>
                      </a:r>
                      <a:endParaRPr b="1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70" name="Google Shape;270;p36"/>
          <p:cNvSpPr txBox="1"/>
          <p:nvPr>
            <p:ph type="title"/>
          </p:nvPr>
        </p:nvSpPr>
        <p:spPr>
          <a:xfrm>
            <a:off x="133200" y="166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SR_05. </a:t>
            </a:r>
            <a:r>
              <a:rPr lang="ko"/>
              <a:t>괄호를 입력하고 곱셈을 자동 처리하는 기능</a:t>
            </a:r>
            <a:endParaRPr/>
          </a:p>
        </p:txBody>
      </p:sp>
      <p:pic>
        <p:nvPicPr>
          <p:cNvPr id="271" name="Google Shape;27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3428" y="992650"/>
            <a:ext cx="1960925" cy="3198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99650" y="956636"/>
            <a:ext cx="1960925" cy="3198788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6"/>
          <p:cNvSpPr txBox="1"/>
          <p:nvPr/>
        </p:nvSpPr>
        <p:spPr>
          <a:xfrm>
            <a:off x="3244375" y="1901250"/>
            <a:ext cx="2655300" cy="42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숫자 (3) 입력</a:t>
            </a:r>
            <a:endParaRPr b="1" sz="1800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7"/>
          <p:cNvSpPr txBox="1"/>
          <p:nvPr>
            <p:ph type="title"/>
          </p:nvPr>
        </p:nvSpPr>
        <p:spPr>
          <a:xfrm>
            <a:off x="133200" y="166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SR_06. </a:t>
            </a:r>
            <a:r>
              <a:rPr lang="ko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빈 괄호를 방지하는 기능</a:t>
            </a:r>
            <a:endParaRPr/>
          </a:p>
        </p:txBody>
      </p:sp>
      <p:sp>
        <p:nvSpPr>
          <p:cNvPr id="279" name="Google Shape;279;p37"/>
          <p:cNvSpPr/>
          <p:nvPr/>
        </p:nvSpPr>
        <p:spPr>
          <a:xfrm>
            <a:off x="3837908" y="2371181"/>
            <a:ext cx="1468200" cy="435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graphicFrame>
        <p:nvGraphicFramePr>
          <p:cNvPr id="280" name="Google Shape;280;p37"/>
          <p:cNvGraphicFramePr/>
          <p:nvPr/>
        </p:nvGraphicFramePr>
        <p:xfrm>
          <a:off x="838550" y="4341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{2EC74ECE-68DF-46AA-9DF8-34F3B933D1BD}</a:tableStyleId>
              </a:tblPr>
              <a:tblGrid>
                <a:gridCol w="1964025"/>
                <a:gridCol w="5502875"/>
              </a:tblGrid>
              <a:tr h="352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기능 요약</a:t>
                      </a:r>
                      <a:endParaRPr b="1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빈 괄호 입력 방지</a:t>
                      </a:r>
                      <a:endParaRPr b="1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281" name="Google Shape;28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3426" y="992584"/>
            <a:ext cx="1960950" cy="31988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99625" y="956566"/>
            <a:ext cx="1960950" cy="3198859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37"/>
          <p:cNvSpPr txBox="1"/>
          <p:nvPr/>
        </p:nvSpPr>
        <p:spPr>
          <a:xfrm>
            <a:off x="3244375" y="1901250"/>
            <a:ext cx="2655300" cy="42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닫는 괄호 ( ) ) 입력</a:t>
            </a:r>
            <a:endParaRPr b="1" sz="1800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8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3-3. </a:t>
            </a:r>
            <a:r>
              <a:rPr lang="ko"/>
              <a:t>입력 및 상태 초기화 기능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9"/>
          <p:cNvSpPr txBox="1"/>
          <p:nvPr>
            <p:ph type="title"/>
          </p:nvPr>
        </p:nvSpPr>
        <p:spPr>
          <a:xfrm>
            <a:off x="133200" y="166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SR_07. </a:t>
            </a:r>
            <a:r>
              <a:rPr lang="ko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계산 후 새로운 입력을 초기화하는 기능</a:t>
            </a:r>
            <a:endParaRPr/>
          </a:p>
        </p:txBody>
      </p:sp>
      <p:sp>
        <p:nvSpPr>
          <p:cNvPr id="294" name="Google Shape;294;p39"/>
          <p:cNvSpPr/>
          <p:nvPr/>
        </p:nvSpPr>
        <p:spPr>
          <a:xfrm>
            <a:off x="3837908" y="2371181"/>
            <a:ext cx="1468200" cy="435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graphicFrame>
        <p:nvGraphicFramePr>
          <p:cNvPr id="295" name="Google Shape;295;p39"/>
          <p:cNvGraphicFramePr/>
          <p:nvPr/>
        </p:nvGraphicFramePr>
        <p:xfrm>
          <a:off x="838550" y="4341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{2EC74ECE-68DF-46AA-9DF8-34F3B933D1BD}</a:tableStyleId>
              </a:tblPr>
              <a:tblGrid>
                <a:gridCol w="1964025"/>
                <a:gridCol w="5502875"/>
              </a:tblGrid>
              <a:tr h="352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기능 요약</a:t>
                      </a:r>
                      <a:endParaRPr b="1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계산 완료 상태(CALCULATED)에서 숫자 입력 시 </a:t>
                      </a:r>
                      <a:endParaRPr b="1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기존 수식을 초기화하고 새 입력 시작</a:t>
                      </a:r>
                      <a:endParaRPr b="1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296" name="Google Shape;29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3426" y="992632"/>
            <a:ext cx="1960925" cy="31988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99650" y="956572"/>
            <a:ext cx="1960950" cy="3198853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39"/>
          <p:cNvSpPr txBox="1"/>
          <p:nvPr/>
        </p:nvSpPr>
        <p:spPr>
          <a:xfrm>
            <a:off x="3244375" y="1901250"/>
            <a:ext cx="2655300" cy="42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숫자 (5) 입력</a:t>
            </a:r>
            <a:endParaRPr b="1" sz="1800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0"/>
          <p:cNvSpPr txBox="1"/>
          <p:nvPr>
            <p:ph type="title"/>
          </p:nvPr>
        </p:nvSpPr>
        <p:spPr>
          <a:xfrm>
            <a:off x="133200" y="166525"/>
            <a:ext cx="87558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SR_08. </a:t>
            </a:r>
            <a:r>
              <a:rPr lang="ko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부분 삭제(C)를 수행하는 기능</a:t>
            </a:r>
            <a:endParaRPr/>
          </a:p>
        </p:txBody>
      </p:sp>
      <p:sp>
        <p:nvSpPr>
          <p:cNvPr id="304" name="Google Shape;304;p40"/>
          <p:cNvSpPr/>
          <p:nvPr/>
        </p:nvSpPr>
        <p:spPr>
          <a:xfrm>
            <a:off x="3837908" y="2371181"/>
            <a:ext cx="1468200" cy="435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graphicFrame>
        <p:nvGraphicFramePr>
          <p:cNvPr id="305" name="Google Shape;305;p40"/>
          <p:cNvGraphicFramePr/>
          <p:nvPr/>
        </p:nvGraphicFramePr>
        <p:xfrm>
          <a:off x="838550" y="4341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{2EC74ECE-68DF-46AA-9DF8-34F3B933D1BD}</a:tableStyleId>
              </a:tblPr>
              <a:tblGrid>
                <a:gridCol w="1964025"/>
                <a:gridCol w="5502875"/>
              </a:tblGrid>
              <a:tr h="352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기능 요약</a:t>
                      </a:r>
                      <a:endParaRPr b="1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C 버튼은 최근 입력만 제거, AC 버튼은 수식 전체 초기화</a:t>
                      </a:r>
                      <a:endParaRPr b="1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306" name="Google Shape;30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3426" y="992603"/>
            <a:ext cx="1960950" cy="3198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99626" y="956568"/>
            <a:ext cx="1960950" cy="3198858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40"/>
          <p:cNvSpPr txBox="1"/>
          <p:nvPr/>
        </p:nvSpPr>
        <p:spPr>
          <a:xfrm>
            <a:off x="3244375" y="1901250"/>
            <a:ext cx="2655300" cy="42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부분 삭제</a:t>
            </a:r>
            <a:r>
              <a:rPr b="1" lang="ko" sz="18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 (C) 입력</a:t>
            </a:r>
            <a:endParaRPr b="1" sz="1800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1"/>
          <p:cNvSpPr txBox="1"/>
          <p:nvPr>
            <p:ph type="title"/>
          </p:nvPr>
        </p:nvSpPr>
        <p:spPr>
          <a:xfrm>
            <a:off x="133200" y="166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SR_09. </a:t>
            </a:r>
            <a:r>
              <a:rPr lang="ko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전체 초기화(AC)를 수행하는 기능</a:t>
            </a:r>
            <a:endParaRPr/>
          </a:p>
        </p:txBody>
      </p:sp>
      <p:graphicFrame>
        <p:nvGraphicFramePr>
          <p:cNvPr id="314" name="Google Shape;314;p41"/>
          <p:cNvGraphicFramePr/>
          <p:nvPr/>
        </p:nvGraphicFramePr>
        <p:xfrm>
          <a:off x="838550" y="4341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{2EC74ECE-68DF-46AA-9DF8-34F3B933D1BD}</a:tableStyleId>
              </a:tblPr>
              <a:tblGrid>
                <a:gridCol w="1964025"/>
                <a:gridCol w="5502875"/>
              </a:tblGrid>
              <a:tr h="352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기능 요약</a:t>
                      </a:r>
                      <a:endParaRPr b="1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C 버튼은 최근 입력만 제거, AC 버튼은 수식 전체 초기화</a:t>
                      </a:r>
                      <a:endParaRPr b="1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315" name="Google Shape;31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3426" y="992603"/>
            <a:ext cx="1960950" cy="3198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99626" y="956577"/>
            <a:ext cx="1960950" cy="3198848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41"/>
          <p:cNvSpPr/>
          <p:nvPr/>
        </p:nvSpPr>
        <p:spPr>
          <a:xfrm>
            <a:off x="3837908" y="2371181"/>
            <a:ext cx="1468200" cy="435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8" name="Google Shape;318;p41"/>
          <p:cNvSpPr txBox="1"/>
          <p:nvPr/>
        </p:nvSpPr>
        <p:spPr>
          <a:xfrm>
            <a:off x="3244375" y="1901250"/>
            <a:ext cx="2655300" cy="42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전체 초기화</a:t>
            </a:r>
            <a:r>
              <a:rPr b="1" lang="ko" sz="18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 (AC) 입력</a:t>
            </a:r>
            <a:endParaRPr b="1" sz="1800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2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3-4. </a:t>
            </a:r>
            <a:r>
              <a:rPr lang="ko"/>
              <a:t>계산 처리 기능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43"/>
          <p:cNvSpPr txBox="1"/>
          <p:nvPr>
            <p:ph type="title"/>
          </p:nvPr>
        </p:nvSpPr>
        <p:spPr>
          <a:xfrm>
            <a:off x="133200" y="166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SR_10. 중위 수식을 후위 표기법으로 변환하는 기능</a:t>
            </a:r>
            <a:endParaRPr/>
          </a:p>
        </p:txBody>
      </p:sp>
      <p:sp>
        <p:nvSpPr>
          <p:cNvPr id="329" name="Google Shape;329;p43"/>
          <p:cNvSpPr/>
          <p:nvPr/>
        </p:nvSpPr>
        <p:spPr>
          <a:xfrm>
            <a:off x="1960350" y="1298225"/>
            <a:ext cx="3074100" cy="465900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Noto Sans KR"/>
                <a:ea typeface="Noto Sans KR"/>
                <a:cs typeface="Noto Sans KR"/>
                <a:sym typeface="Noto Sans KR"/>
              </a:rPr>
              <a:t>3  +  4  *  2  /  (  1  -  5  )</a:t>
            </a:r>
            <a:endParaRPr b="1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330" name="Google Shape;330;p43"/>
          <p:cNvSpPr/>
          <p:nvPr/>
        </p:nvSpPr>
        <p:spPr>
          <a:xfrm>
            <a:off x="2446125" y="1875475"/>
            <a:ext cx="572100" cy="15039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1" name="Google Shape;331;p43"/>
          <p:cNvSpPr/>
          <p:nvPr/>
        </p:nvSpPr>
        <p:spPr>
          <a:xfrm>
            <a:off x="1960350" y="3490725"/>
            <a:ext cx="3074100" cy="465900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Noto Sans KR"/>
                <a:ea typeface="Noto Sans KR"/>
                <a:cs typeface="Noto Sans KR"/>
                <a:sym typeface="Noto Sans KR"/>
              </a:rPr>
              <a:t>3  4  2  *  1  5  -  /  + </a:t>
            </a:r>
            <a:endParaRPr b="1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332" name="Google Shape;332;p43"/>
          <p:cNvSpPr/>
          <p:nvPr/>
        </p:nvSpPr>
        <p:spPr>
          <a:xfrm>
            <a:off x="604350" y="1311575"/>
            <a:ext cx="1131300" cy="4392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Noto Sans KR"/>
                <a:ea typeface="Noto Sans KR"/>
                <a:cs typeface="Noto Sans KR"/>
                <a:sym typeface="Noto Sans KR"/>
              </a:rPr>
              <a:t>중위 수식</a:t>
            </a:r>
            <a:endParaRPr b="1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333" name="Google Shape;333;p43"/>
          <p:cNvSpPr/>
          <p:nvPr/>
        </p:nvSpPr>
        <p:spPr>
          <a:xfrm>
            <a:off x="604350" y="3490725"/>
            <a:ext cx="1131300" cy="4392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Noto Sans KR"/>
                <a:ea typeface="Noto Sans KR"/>
                <a:cs typeface="Noto Sans KR"/>
                <a:sym typeface="Noto Sans KR"/>
              </a:rPr>
              <a:t>후위 표기법</a:t>
            </a:r>
            <a:endParaRPr b="1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334" name="Google Shape;334;p43"/>
          <p:cNvSpPr txBox="1"/>
          <p:nvPr/>
        </p:nvSpPr>
        <p:spPr>
          <a:xfrm>
            <a:off x="1960350" y="2360625"/>
            <a:ext cx="1843200" cy="37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rPr>
              <a:t>Shunting Yard</a:t>
            </a:r>
            <a:endParaRPr b="1" sz="1500">
              <a:solidFill>
                <a:schemeClr val="accen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graphicFrame>
        <p:nvGraphicFramePr>
          <p:cNvPr id="335" name="Google Shape;335;p43"/>
          <p:cNvGraphicFramePr/>
          <p:nvPr/>
        </p:nvGraphicFramePr>
        <p:xfrm>
          <a:off x="838550" y="4341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{2EC74ECE-68DF-46AA-9DF8-34F3B933D1BD}</a:tableStyleId>
              </a:tblPr>
              <a:tblGrid>
                <a:gridCol w="1964025"/>
                <a:gridCol w="5502875"/>
              </a:tblGrid>
              <a:tr h="352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기능 요약</a:t>
                      </a:r>
                      <a:endParaRPr b="1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Shunting Yard 알고리즘으로 중위 수식을 후위 표기법으로 변환</a:t>
                      </a:r>
                      <a:endParaRPr b="1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336" name="Google Shape;336;p43"/>
          <p:cNvGraphicFramePr/>
          <p:nvPr/>
        </p:nvGraphicFramePr>
        <p:xfrm>
          <a:off x="5341300" y="14029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{2EC74ECE-68DF-46AA-9DF8-34F3B933D1BD}</a:tableStyleId>
              </a:tblPr>
              <a:tblGrid>
                <a:gridCol w="740825"/>
                <a:gridCol w="2496175"/>
              </a:tblGrid>
              <a:tr h="264675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Shunting Yard 알고리즘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 hMerge="1"/>
              </a:tr>
              <a:tr h="264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숫자</a:t>
                      </a:r>
                      <a:endParaRPr b="1" sz="10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• 출력 큐에 push</a:t>
                      </a:r>
                      <a:endParaRPr sz="10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</a:tr>
              <a:tr h="625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연산자</a:t>
                      </a:r>
                      <a:endParaRPr b="1" sz="10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• 연산자 스택에 push</a:t>
                      </a:r>
                      <a:endParaRPr sz="10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• 스택 top 연산자와 우선순위 비교후 pop하여 출력 큐로 이동</a:t>
                      </a:r>
                      <a:endParaRPr sz="10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</a:tr>
              <a:tr h="37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여는 괄호</a:t>
                      </a:r>
                      <a:endParaRPr b="1" sz="10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• 연산자 스택에 push</a:t>
                      </a:r>
                      <a:endParaRPr sz="10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</a:tr>
              <a:tr h="384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닫는 괄호</a:t>
                      </a:r>
                      <a:endParaRPr b="1" sz="10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• ‘(’까지 연산자 pop하여 출력 큐로 이동</a:t>
                      </a:r>
                      <a:endParaRPr sz="10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</a:tr>
              <a:tr h="384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수식 끝</a:t>
                      </a:r>
                      <a:endParaRPr b="1" sz="10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• 연산자 스택 비우고 큐로 이동</a:t>
                      </a:r>
                      <a:endParaRPr sz="10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9149" y="1070072"/>
            <a:ext cx="2368900" cy="3851204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7"/>
          <p:cNvSpPr txBox="1"/>
          <p:nvPr>
            <p:ph type="title"/>
          </p:nvPr>
        </p:nvSpPr>
        <p:spPr>
          <a:xfrm>
            <a:off x="133200" y="166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2340"/>
              <a:t>1-1. 디스플레이</a:t>
            </a:r>
            <a:endParaRPr sz="234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graphicFrame>
        <p:nvGraphicFramePr>
          <p:cNvPr id="106" name="Google Shape;106;p17"/>
          <p:cNvGraphicFramePr/>
          <p:nvPr/>
        </p:nvGraphicFramePr>
        <p:xfrm>
          <a:off x="3240000" y="1371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{2EC74ECE-68DF-46AA-9DF8-34F3B933D1BD}</a:tableStyleId>
              </a:tblPr>
              <a:tblGrid>
                <a:gridCol w="1431300"/>
                <a:gridCol w="2797225"/>
                <a:gridCol w="1300450"/>
              </a:tblGrid>
              <a:tr h="338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구성 요소</a:t>
                      </a:r>
                      <a:endParaRPr b="1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설명</a:t>
                      </a:r>
                      <a:endParaRPr b="1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Qt </a:t>
                      </a:r>
                      <a:r>
                        <a:rPr b="1"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객체명</a:t>
                      </a:r>
                      <a:endParaRPr b="1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</a:tr>
              <a:tr h="312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상부 디스플레이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사용자가 입력한 전체 수식 표시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lineEdit_2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</a:tr>
              <a:tr h="312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하부 디스플레이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현재 입력 중인 숫자 또는 계산 결과 표시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lineEdit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</a:tr>
              <a:tr h="312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텍스트 메시지 영역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입력 오류 발생 시 메시지를 2초간 표시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textBrowser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107" name="Google Shape;107;p17"/>
          <p:cNvGraphicFramePr/>
          <p:nvPr/>
        </p:nvGraphicFramePr>
        <p:xfrm>
          <a:off x="3228125" y="30042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{2EC74ECE-68DF-46AA-9DF8-34F3B933D1BD}</a:tableStyleId>
              </a:tblPr>
              <a:tblGrid>
                <a:gridCol w="5528975"/>
              </a:tblGrid>
              <a:tr h="262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Note</a:t>
                      </a:r>
                      <a:endParaRPr b="1" sz="10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</a:tr>
              <a:tr h="3818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입력 오류, 잘못된 괄호, 중복 소수점 등 </a:t>
                      </a:r>
                      <a:r>
                        <a:rPr b="1" lang="ko" sz="10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사용자 실수에 대한 안내 메시지</a:t>
                      </a:r>
                      <a:r>
                        <a:rPr lang="ko" sz="10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를 </a:t>
                      </a:r>
                      <a:r>
                        <a:rPr b="1" lang="ko" sz="10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텍스트 메시지 영역</a:t>
                      </a:r>
                      <a:r>
                        <a:rPr lang="ko" sz="10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에 표시합니다.  QTimer를 통해 2초 후 자동으로 사라지도록 처리하여 UX를 개선했습니다.</a:t>
                      </a:r>
                      <a:endParaRPr sz="10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08" name="Google Shape;108;p17"/>
          <p:cNvSpPr txBox="1"/>
          <p:nvPr/>
        </p:nvSpPr>
        <p:spPr>
          <a:xfrm>
            <a:off x="508600" y="1404575"/>
            <a:ext cx="2130000" cy="2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rgbClr val="CCCCCC"/>
                </a:solidFill>
                <a:latin typeface="Noto Sans KR"/>
                <a:ea typeface="Noto Sans KR"/>
                <a:cs typeface="Noto Sans KR"/>
                <a:sym typeface="Noto Sans KR"/>
              </a:rPr>
              <a:t>상부 디스플레이</a:t>
            </a:r>
            <a:endParaRPr b="1" sz="1100">
              <a:solidFill>
                <a:srgbClr val="CCCCCC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09" name="Google Shape;109;p17"/>
          <p:cNvSpPr txBox="1"/>
          <p:nvPr/>
        </p:nvSpPr>
        <p:spPr>
          <a:xfrm>
            <a:off x="508600" y="1884150"/>
            <a:ext cx="2130000" cy="2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rgbClr val="CCCCCC"/>
                </a:solidFill>
                <a:latin typeface="Noto Sans KR"/>
                <a:ea typeface="Noto Sans KR"/>
                <a:cs typeface="Noto Sans KR"/>
                <a:sym typeface="Noto Sans KR"/>
              </a:rPr>
              <a:t>하</a:t>
            </a:r>
            <a:r>
              <a:rPr b="1" lang="ko" sz="1100">
                <a:solidFill>
                  <a:srgbClr val="CCCCCC"/>
                </a:solidFill>
                <a:latin typeface="Noto Sans KR"/>
                <a:ea typeface="Noto Sans KR"/>
                <a:cs typeface="Noto Sans KR"/>
                <a:sym typeface="Noto Sans KR"/>
              </a:rPr>
              <a:t>부 디스플레이</a:t>
            </a:r>
            <a:endParaRPr b="1" sz="1100">
              <a:solidFill>
                <a:srgbClr val="CCCCCC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10" name="Google Shape;110;p17"/>
          <p:cNvSpPr txBox="1"/>
          <p:nvPr/>
        </p:nvSpPr>
        <p:spPr>
          <a:xfrm>
            <a:off x="508600" y="4503700"/>
            <a:ext cx="2130000" cy="2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rgbClr val="CCCCCC"/>
                </a:solidFill>
                <a:latin typeface="Noto Sans KR"/>
                <a:ea typeface="Noto Sans KR"/>
                <a:cs typeface="Noto Sans KR"/>
                <a:sym typeface="Noto Sans KR"/>
              </a:rPr>
              <a:t>텍스트 메시지 영역</a:t>
            </a:r>
            <a:endParaRPr b="1" sz="1100">
              <a:solidFill>
                <a:srgbClr val="CCCCCC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44"/>
          <p:cNvSpPr txBox="1"/>
          <p:nvPr>
            <p:ph type="title"/>
          </p:nvPr>
        </p:nvSpPr>
        <p:spPr>
          <a:xfrm>
            <a:off x="133200" y="166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SR_11. </a:t>
            </a:r>
            <a:r>
              <a:rPr lang="ko"/>
              <a:t>후위 표기 수식을 스택으로 계산하는 기능</a:t>
            </a:r>
            <a:endParaRPr/>
          </a:p>
        </p:txBody>
      </p:sp>
      <p:graphicFrame>
        <p:nvGraphicFramePr>
          <p:cNvPr id="342" name="Google Shape;342;p44"/>
          <p:cNvGraphicFramePr/>
          <p:nvPr/>
        </p:nvGraphicFramePr>
        <p:xfrm>
          <a:off x="604800" y="1310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{2EC74ECE-68DF-46AA-9DF8-34F3B933D1BD}</a:tableStyleId>
              </a:tblPr>
              <a:tblGrid>
                <a:gridCol w="584550"/>
                <a:gridCol w="427225"/>
                <a:gridCol w="427225"/>
                <a:gridCol w="427225"/>
                <a:gridCol w="427225"/>
                <a:gridCol w="427225"/>
                <a:gridCol w="427225"/>
                <a:gridCol w="427225"/>
                <a:gridCol w="427225"/>
                <a:gridCol w="427225"/>
              </a:tblGrid>
              <a:tr h="525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토큰</a:t>
                      </a:r>
                      <a:endParaRPr b="1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7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3</a:t>
                      </a:r>
                      <a:endParaRPr b="1" sz="17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7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4</a:t>
                      </a:r>
                      <a:endParaRPr b="1" sz="17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7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2</a:t>
                      </a:r>
                      <a:endParaRPr b="1" sz="17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7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*</a:t>
                      </a:r>
                      <a:endParaRPr b="1" sz="17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7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1</a:t>
                      </a:r>
                      <a:endParaRPr b="1" sz="17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7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5</a:t>
                      </a:r>
                      <a:endParaRPr b="1" sz="17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7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-</a:t>
                      </a:r>
                      <a:endParaRPr b="1" sz="17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7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/</a:t>
                      </a:r>
                      <a:endParaRPr b="1" sz="17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7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+</a:t>
                      </a:r>
                      <a:endParaRPr b="1" sz="17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</a:tr>
              <a:tr h="525800">
                <a:tc rowSpan="4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스택</a:t>
                      </a:r>
                      <a:endParaRPr b="1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7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7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7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7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7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7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5</a:t>
                      </a:r>
                      <a:endParaRPr b="1" sz="17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7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7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7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/>
                </a:tc>
              </a:tr>
              <a:tr h="52580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7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7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7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2</a:t>
                      </a:r>
                      <a:endParaRPr b="1" sz="17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7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7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1</a:t>
                      </a:r>
                      <a:endParaRPr b="1" sz="17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7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1</a:t>
                      </a:r>
                      <a:endParaRPr b="1" sz="17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7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4</a:t>
                      </a:r>
                      <a:endParaRPr b="1" sz="17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7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7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/>
                </a:tc>
              </a:tr>
              <a:tr h="52580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7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7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4</a:t>
                      </a:r>
                      <a:endParaRPr b="1" sz="17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7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4</a:t>
                      </a:r>
                      <a:endParaRPr b="1" sz="17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7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8</a:t>
                      </a:r>
                      <a:endParaRPr b="1" sz="17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7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8</a:t>
                      </a:r>
                      <a:endParaRPr b="1" sz="17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7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8</a:t>
                      </a:r>
                      <a:endParaRPr b="1" sz="17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7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8</a:t>
                      </a:r>
                      <a:endParaRPr b="1" sz="17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7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2</a:t>
                      </a:r>
                      <a:endParaRPr b="1" sz="17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7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/>
                </a:tc>
              </a:tr>
              <a:tr h="52580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7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3</a:t>
                      </a:r>
                      <a:endParaRPr b="1" sz="17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7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3</a:t>
                      </a:r>
                      <a:endParaRPr b="1" sz="17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7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3</a:t>
                      </a:r>
                      <a:endParaRPr b="1" sz="17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7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3</a:t>
                      </a:r>
                      <a:endParaRPr b="1" sz="17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7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3</a:t>
                      </a:r>
                      <a:endParaRPr b="1" sz="17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7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3</a:t>
                      </a:r>
                      <a:endParaRPr b="1" sz="17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7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3</a:t>
                      </a:r>
                      <a:endParaRPr b="1" sz="17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7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3</a:t>
                      </a:r>
                      <a:endParaRPr b="1" sz="17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7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1</a:t>
                      </a:r>
                      <a:endParaRPr b="1" sz="17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43" name="Google Shape;343;p44"/>
          <p:cNvGraphicFramePr/>
          <p:nvPr/>
        </p:nvGraphicFramePr>
        <p:xfrm>
          <a:off x="838550" y="4341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{2EC74ECE-68DF-46AA-9DF8-34F3B933D1BD}</a:tableStyleId>
              </a:tblPr>
              <a:tblGrid>
                <a:gridCol w="1964025"/>
                <a:gridCol w="5502875"/>
              </a:tblGrid>
              <a:tr h="352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기능 요약</a:t>
                      </a:r>
                      <a:endParaRPr b="1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변환된 후위 표기 수식을 스택을 이용해 계산</a:t>
                      </a:r>
                      <a:endParaRPr b="1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344" name="Google Shape;344;p44"/>
          <p:cNvGraphicFramePr/>
          <p:nvPr/>
        </p:nvGraphicFramePr>
        <p:xfrm>
          <a:off x="5341300" y="14029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{2EC74ECE-68DF-46AA-9DF8-34F3B933D1BD}</a:tableStyleId>
              </a:tblPr>
              <a:tblGrid>
                <a:gridCol w="740825"/>
                <a:gridCol w="2496175"/>
              </a:tblGrid>
              <a:tr h="264675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스택 계산 순서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 hMerge="1"/>
              </a:tr>
              <a:tr h="264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숫자</a:t>
                      </a:r>
                      <a:endParaRPr b="1" sz="10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• </a:t>
                      </a:r>
                      <a:r>
                        <a:rPr lang="ko" sz="10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스택에</a:t>
                      </a:r>
                      <a:r>
                        <a:rPr lang="ko" sz="10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 push</a:t>
                      </a:r>
                      <a:endParaRPr sz="10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</a:tr>
              <a:tr h="625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연산자</a:t>
                      </a:r>
                      <a:endParaRPr b="1" sz="10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• </a:t>
                      </a:r>
                      <a:r>
                        <a:rPr lang="ko" sz="10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스택에서 숫자 2개 pop </a:t>
                      </a:r>
                      <a:endParaRPr sz="10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→ 연산</a:t>
                      </a:r>
                      <a:endParaRPr sz="10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→ 결과 스택에 push </a:t>
                      </a:r>
                      <a:endParaRPr sz="10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45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3-5. </a:t>
            </a:r>
            <a:r>
              <a:rPr lang="ko"/>
              <a:t>예외 처리 기능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46"/>
          <p:cNvSpPr txBox="1"/>
          <p:nvPr>
            <p:ph type="title"/>
          </p:nvPr>
        </p:nvSpPr>
        <p:spPr>
          <a:xfrm>
            <a:off x="133200" y="166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SR_12. </a:t>
            </a:r>
            <a:r>
              <a:rPr lang="ko"/>
              <a:t>입력 자동 보완 기능</a:t>
            </a:r>
            <a:r>
              <a:rPr lang="ko"/>
              <a:t> </a:t>
            </a:r>
            <a:endParaRPr/>
          </a:p>
        </p:txBody>
      </p:sp>
      <p:graphicFrame>
        <p:nvGraphicFramePr>
          <p:cNvPr id="355" name="Google Shape;355;p46"/>
          <p:cNvGraphicFramePr/>
          <p:nvPr/>
        </p:nvGraphicFramePr>
        <p:xfrm>
          <a:off x="838550" y="4341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{2EC74ECE-68DF-46AA-9DF8-34F3B933D1BD}</a:tableStyleId>
              </a:tblPr>
              <a:tblGrid>
                <a:gridCol w="1964025"/>
                <a:gridCol w="5502875"/>
              </a:tblGrid>
              <a:tr h="352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기능 요약</a:t>
                      </a:r>
                      <a:endParaRPr b="1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사용자가 입력한 수식을 자동 보완하거나 오류</a:t>
                      </a:r>
                      <a:r>
                        <a:rPr b="1"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(괄호 불일치, 불완전한 연산자, 빈 괄호 등)를</a:t>
                      </a:r>
                      <a:r>
                        <a:rPr b="1"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 무시하여, 계산 가능성을 최대한 보장하는 기능</a:t>
                      </a:r>
                      <a:endParaRPr b="1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356" name="Google Shape;356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3425" y="990417"/>
            <a:ext cx="1960950" cy="3198833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46"/>
          <p:cNvSpPr/>
          <p:nvPr/>
        </p:nvSpPr>
        <p:spPr>
          <a:xfrm>
            <a:off x="3837908" y="2371181"/>
            <a:ext cx="1468200" cy="435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58" name="Google Shape;358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99625" y="956565"/>
            <a:ext cx="1960950" cy="3198860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46"/>
          <p:cNvSpPr txBox="1"/>
          <p:nvPr/>
        </p:nvSpPr>
        <p:spPr>
          <a:xfrm>
            <a:off x="3244375" y="1901250"/>
            <a:ext cx="2655300" cy="42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등호 (=) 입력</a:t>
            </a:r>
            <a:endParaRPr b="1" sz="1800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47"/>
          <p:cNvSpPr txBox="1"/>
          <p:nvPr>
            <p:ph type="title"/>
          </p:nvPr>
        </p:nvSpPr>
        <p:spPr>
          <a:xfrm>
            <a:off x="133200" y="166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SR_12. 입력 자동 보완 기능 </a:t>
            </a:r>
            <a:endParaRPr/>
          </a:p>
        </p:txBody>
      </p:sp>
      <p:graphicFrame>
        <p:nvGraphicFramePr>
          <p:cNvPr id="365" name="Google Shape;365;p47"/>
          <p:cNvGraphicFramePr/>
          <p:nvPr/>
        </p:nvGraphicFramePr>
        <p:xfrm>
          <a:off x="713700" y="1261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{2EC74ECE-68DF-46AA-9DF8-34F3B933D1BD}</a:tableStyleId>
              </a:tblPr>
              <a:tblGrid>
                <a:gridCol w="1340150"/>
                <a:gridCol w="3541950"/>
                <a:gridCol w="2860525"/>
              </a:tblGrid>
              <a:tr h="237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세부 분류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설명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예시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</a:tr>
              <a:tr h="237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괄호 보완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부족한 닫는 괄호 자동 삽입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2(3+4 입력 </a:t>
                      </a: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→</a:t>
                      </a: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 = 입력시 닫는 괄호 추가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</a:tr>
              <a:tr h="237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빈 괄호 제거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의미 없는 ( ) 자동 삭제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( 입력 </a:t>
                      </a: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→</a:t>
                      </a: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 ) 입력 시 ( ) 모두 삭제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</a:tr>
              <a:tr h="237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끝 연산자 무시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수식 끝의 불필요한 연산자 제거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3+4- 입력 </a:t>
                      </a: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→</a:t>
                      </a: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 </a:t>
                      </a: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= 입력시 마지막 연산자 무시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</a:tr>
              <a:tr h="237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소수점 중복 무시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하나의 숫자 안에 소수점이 여러 개 못 들어오게 방지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2.5 입력 </a:t>
                      </a: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→</a:t>
                      </a: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 소수점 추가 입력 무시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</a:tr>
              <a:tr h="237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곱셈 자동 삽입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‘-’ 또는 숫자 이후 여는 괄호 입력시 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수식에 자연스럽게 연결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- 입력 </a:t>
                      </a: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→ </a:t>
                      </a: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( 입력시 -1*(로 자동 보완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2 입력 </a:t>
                      </a: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→ </a:t>
                      </a: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( 입력시 2*(로 자동 보완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48"/>
          <p:cNvSpPr txBox="1"/>
          <p:nvPr>
            <p:ph type="title"/>
          </p:nvPr>
        </p:nvSpPr>
        <p:spPr>
          <a:xfrm>
            <a:off x="133200" y="166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SR_13. </a:t>
            </a:r>
            <a:r>
              <a:rPr lang="ko"/>
              <a:t>입력 보완 메시지를 출력하는 기능</a:t>
            </a:r>
            <a:endParaRPr/>
          </a:p>
        </p:txBody>
      </p:sp>
      <p:sp>
        <p:nvSpPr>
          <p:cNvPr id="371" name="Google Shape;371;p48"/>
          <p:cNvSpPr/>
          <p:nvPr/>
        </p:nvSpPr>
        <p:spPr>
          <a:xfrm>
            <a:off x="3837908" y="2371181"/>
            <a:ext cx="1468200" cy="435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graphicFrame>
        <p:nvGraphicFramePr>
          <p:cNvPr id="372" name="Google Shape;372;p48"/>
          <p:cNvGraphicFramePr/>
          <p:nvPr/>
        </p:nvGraphicFramePr>
        <p:xfrm>
          <a:off x="838550" y="4341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{2EC74ECE-68DF-46AA-9DF8-34F3B933D1BD}</a:tableStyleId>
              </a:tblPr>
              <a:tblGrid>
                <a:gridCol w="1964025"/>
                <a:gridCol w="5502875"/>
              </a:tblGrid>
              <a:tr h="352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기능 요약</a:t>
                      </a:r>
                      <a:endParaRPr b="1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사용자 입력 실수(소수점 중복, 연산자 누락 등)에 대해 즉시 메시지 출력</a:t>
                      </a:r>
                      <a:endParaRPr b="1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373" name="Google Shape;373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99652" y="956560"/>
            <a:ext cx="1960950" cy="319886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83427" y="992622"/>
            <a:ext cx="1960925" cy="3198829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48"/>
          <p:cNvSpPr txBox="1"/>
          <p:nvPr/>
        </p:nvSpPr>
        <p:spPr>
          <a:xfrm>
            <a:off x="3244375" y="1901250"/>
            <a:ext cx="2655300" cy="42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소수점</a:t>
            </a:r>
            <a:r>
              <a:rPr b="1" lang="ko" sz="18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 (.) 입력</a:t>
            </a:r>
            <a:endParaRPr b="1" sz="1800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49"/>
          <p:cNvSpPr txBox="1"/>
          <p:nvPr>
            <p:ph type="title"/>
          </p:nvPr>
        </p:nvSpPr>
        <p:spPr>
          <a:xfrm>
            <a:off x="133200" y="166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SR_13. 입력 보완 메시지를 출력하는 기능</a:t>
            </a:r>
            <a:endParaRPr/>
          </a:p>
        </p:txBody>
      </p:sp>
      <p:graphicFrame>
        <p:nvGraphicFramePr>
          <p:cNvPr id="381" name="Google Shape;381;p49"/>
          <p:cNvGraphicFramePr/>
          <p:nvPr/>
        </p:nvGraphicFramePr>
        <p:xfrm>
          <a:off x="713700" y="1261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{2EC74ECE-68DF-46AA-9DF8-34F3B933D1BD}</a:tableStyleId>
              </a:tblPr>
              <a:tblGrid>
                <a:gridCol w="1340150"/>
                <a:gridCol w="382850"/>
                <a:gridCol w="6019625"/>
              </a:tblGrid>
              <a:tr h="237200"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조건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출력 메시지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</a:tr>
              <a:tr h="237200"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괄호 보완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닫는 괄호가 자동으로 추가됩니다.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</a:tr>
              <a:tr h="237200"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빈 괄호 제거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빈 괄호가 자동으로 제거됩니다.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</a:tr>
              <a:tr h="237200"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끝 연산자 무시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마지막 연산자가 자동으로 제거됩니다.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</a:tr>
              <a:tr h="237200"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소수점 중복 방지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소수점은 한 번만 입력할 수 있습니다.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</a:tr>
              <a:tr h="237200"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곱셈 자동 삽입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곱셈 연산자가 자동으로 추가됩니다.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50"/>
          <p:cNvSpPr txBox="1"/>
          <p:nvPr>
            <p:ph type="title"/>
          </p:nvPr>
        </p:nvSpPr>
        <p:spPr>
          <a:xfrm>
            <a:off x="133200" y="166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SR_14. </a:t>
            </a:r>
            <a:r>
              <a:rPr lang="ko"/>
              <a:t>오류 발생 시 오류 메시지를 출력하는 기능</a:t>
            </a:r>
            <a:endParaRPr/>
          </a:p>
        </p:txBody>
      </p:sp>
      <p:sp>
        <p:nvSpPr>
          <p:cNvPr id="387" name="Google Shape;387;p50"/>
          <p:cNvSpPr/>
          <p:nvPr/>
        </p:nvSpPr>
        <p:spPr>
          <a:xfrm>
            <a:off x="3837908" y="2371181"/>
            <a:ext cx="1468200" cy="435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graphicFrame>
        <p:nvGraphicFramePr>
          <p:cNvPr id="388" name="Google Shape;388;p50"/>
          <p:cNvGraphicFramePr/>
          <p:nvPr/>
        </p:nvGraphicFramePr>
        <p:xfrm>
          <a:off x="838550" y="4341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{2EC74ECE-68DF-46AA-9DF8-34F3B933D1BD}</a:tableStyleId>
              </a:tblPr>
              <a:tblGrid>
                <a:gridCol w="1964025"/>
                <a:gridCol w="5502875"/>
              </a:tblGrid>
              <a:tr h="352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기능 요약</a:t>
                      </a:r>
                      <a:endParaRPr b="1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오류 발생 시 사용자에게 메시지를 자동 출력</a:t>
                      </a:r>
                      <a:endParaRPr b="1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389" name="Google Shape;389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99650" y="956635"/>
            <a:ext cx="1960925" cy="319879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83425" y="992642"/>
            <a:ext cx="1960925" cy="3198808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p50"/>
          <p:cNvSpPr txBox="1"/>
          <p:nvPr/>
        </p:nvSpPr>
        <p:spPr>
          <a:xfrm>
            <a:off x="3244375" y="1901250"/>
            <a:ext cx="2655300" cy="42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등호 (=) 입력</a:t>
            </a:r>
            <a:endParaRPr b="1" sz="1800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51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3-6. </a:t>
            </a:r>
            <a:r>
              <a:rPr lang="ko"/>
              <a:t>결과 출력 기능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52"/>
          <p:cNvSpPr txBox="1"/>
          <p:nvPr>
            <p:ph type="title"/>
          </p:nvPr>
        </p:nvSpPr>
        <p:spPr>
          <a:xfrm>
            <a:off x="133200" y="166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SR_15. </a:t>
            </a:r>
            <a:r>
              <a:rPr lang="ko"/>
              <a:t>수식과 결과를 라인에 나누어 출력하는 기능</a:t>
            </a:r>
            <a:endParaRPr/>
          </a:p>
        </p:txBody>
      </p:sp>
      <p:sp>
        <p:nvSpPr>
          <p:cNvPr id="402" name="Google Shape;402;p52"/>
          <p:cNvSpPr/>
          <p:nvPr/>
        </p:nvSpPr>
        <p:spPr>
          <a:xfrm>
            <a:off x="3837908" y="2371181"/>
            <a:ext cx="1468200" cy="435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graphicFrame>
        <p:nvGraphicFramePr>
          <p:cNvPr id="403" name="Google Shape;403;p52"/>
          <p:cNvGraphicFramePr/>
          <p:nvPr/>
        </p:nvGraphicFramePr>
        <p:xfrm>
          <a:off x="838550" y="4341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{2EC74ECE-68DF-46AA-9DF8-34F3B933D1BD}</a:tableStyleId>
              </a:tblPr>
              <a:tblGrid>
                <a:gridCol w="1964025"/>
                <a:gridCol w="5502875"/>
              </a:tblGrid>
              <a:tr h="352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기능 요약</a:t>
                      </a:r>
                      <a:endParaRPr b="1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수식과 결과를 각각 다른 영역(lineEdit, lineEdit_2)에 분리하여 출력</a:t>
                      </a:r>
                      <a:endParaRPr b="1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404" name="Google Shape;404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3426" y="992619"/>
            <a:ext cx="1960925" cy="3198831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99650" y="956585"/>
            <a:ext cx="1960950" cy="3198840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52"/>
          <p:cNvSpPr txBox="1"/>
          <p:nvPr/>
        </p:nvSpPr>
        <p:spPr>
          <a:xfrm>
            <a:off x="3244375" y="1901250"/>
            <a:ext cx="2655300" cy="42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등호 (=) 입력</a:t>
            </a:r>
            <a:endParaRPr b="1" sz="1800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53"/>
          <p:cNvSpPr txBox="1"/>
          <p:nvPr>
            <p:ph type="title"/>
          </p:nvPr>
        </p:nvSpPr>
        <p:spPr>
          <a:xfrm>
            <a:off x="133200" y="166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SR_16. </a:t>
            </a:r>
            <a:r>
              <a:rPr lang="ko"/>
              <a:t>정수 결과 시 .0을 제거하여 출력하는 기능</a:t>
            </a:r>
            <a:endParaRPr/>
          </a:p>
        </p:txBody>
      </p:sp>
      <p:sp>
        <p:nvSpPr>
          <p:cNvPr id="412" name="Google Shape;412;p53"/>
          <p:cNvSpPr/>
          <p:nvPr/>
        </p:nvSpPr>
        <p:spPr>
          <a:xfrm>
            <a:off x="3837908" y="2371181"/>
            <a:ext cx="1468200" cy="435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graphicFrame>
        <p:nvGraphicFramePr>
          <p:cNvPr id="413" name="Google Shape;413;p53"/>
          <p:cNvGraphicFramePr/>
          <p:nvPr/>
        </p:nvGraphicFramePr>
        <p:xfrm>
          <a:off x="838550" y="4341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{2EC74ECE-68DF-46AA-9DF8-34F3B933D1BD}</a:tableStyleId>
              </a:tblPr>
              <a:tblGrid>
                <a:gridCol w="1964025"/>
                <a:gridCol w="5502875"/>
              </a:tblGrid>
              <a:tr h="352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기능 요약</a:t>
                      </a:r>
                      <a:endParaRPr b="1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계산 결과가 .0으로 끝나는 정수일 경우, .0을 제거하여 깔끔하게 출력</a:t>
                      </a:r>
                      <a:endParaRPr b="1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414" name="Google Shape;414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3427" y="992585"/>
            <a:ext cx="1960950" cy="3198864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99626" y="956572"/>
            <a:ext cx="1960950" cy="3198853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p53"/>
          <p:cNvSpPr txBox="1"/>
          <p:nvPr/>
        </p:nvSpPr>
        <p:spPr>
          <a:xfrm>
            <a:off x="3244375" y="1901250"/>
            <a:ext cx="2655300" cy="42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등호</a:t>
            </a:r>
            <a:r>
              <a:rPr b="1" lang="ko" sz="18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 (=) 입력</a:t>
            </a:r>
            <a:endParaRPr b="1" sz="1800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8"/>
          <p:cNvSpPr txBox="1"/>
          <p:nvPr>
            <p:ph type="title"/>
          </p:nvPr>
        </p:nvSpPr>
        <p:spPr>
          <a:xfrm>
            <a:off x="133200" y="166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2340"/>
              <a:t>1-2. 버튼</a:t>
            </a:r>
            <a:endParaRPr sz="234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graphicFrame>
        <p:nvGraphicFramePr>
          <p:cNvPr id="116" name="Google Shape;116;p18"/>
          <p:cNvGraphicFramePr/>
          <p:nvPr/>
        </p:nvGraphicFramePr>
        <p:xfrm>
          <a:off x="3240000" y="1372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{2EC74ECE-68DF-46AA-9DF8-34F3B933D1BD}</a:tableStyleId>
              </a:tblPr>
              <a:tblGrid>
                <a:gridCol w="1431300"/>
                <a:gridCol w="1348875"/>
                <a:gridCol w="2749425"/>
              </a:tblGrid>
              <a:tr h="312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버튼 분류</a:t>
                      </a:r>
                      <a:endParaRPr b="1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연결된 동작</a:t>
                      </a:r>
                      <a:endParaRPr b="1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호출 함수 (Slot)</a:t>
                      </a:r>
                      <a:endParaRPr b="1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</a:tr>
              <a:tr h="312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숫자 버튼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숫자 입력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handle_digit(‘7’)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</a:tr>
              <a:tr h="312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소수점 버튼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소수점 입력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handle_digit(‘.’)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</a:tr>
              <a:tr h="312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연산자 버튼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연산자 입력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handle_operator()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</a:tr>
              <a:tr h="312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괄호 버튼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괄호 입력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handle_lparen(), </a:t>
                      </a: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handle_rparen</a:t>
                      </a: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()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</a:tr>
              <a:tr h="312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부호 전환 버튼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부호 전환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handle_sign()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</a:tr>
              <a:tr h="312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등호 버튼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수식 계산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handle_equal()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</a:tr>
              <a:tr h="312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C 버튼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부분 삭제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handle_c()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</a:tr>
              <a:tr h="312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AC 버튼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전체 초기화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handle_ac()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117" name="Google Shape;11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9149" y="1070072"/>
            <a:ext cx="2368900" cy="3851204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8"/>
          <p:cNvSpPr txBox="1"/>
          <p:nvPr/>
        </p:nvSpPr>
        <p:spPr>
          <a:xfrm>
            <a:off x="508600" y="1404575"/>
            <a:ext cx="2130000" cy="2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rgbClr val="CCCCCC"/>
                </a:solidFill>
                <a:latin typeface="Noto Sans KR"/>
                <a:ea typeface="Noto Sans KR"/>
                <a:cs typeface="Noto Sans KR"/>
                <a:sym typeface="Noto Sans KR"/>
              </a:rPr>
              <a:t>상부 디스플레이</a:t>
            </a:r>
            <a:endParaRPr b="1" sz="1100">
              <a:solidFill>
                <a:srgbClr val="CCCCCC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19" name="Google Shape;119;p18"/>
          <p:cNvSpPr txBox="1"/>
          <p:nvPr/>
        </p:nvSpPr>
        <p:spPr>
          <a:xfrm>
            <a:off x="508600" y="1884150"/>
            <a:ext cx="2130000" cy="2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rgbClr val="CCCCCC"/>
                </a:solidFill>
                <a:latin typeface="Noto Sans KR"/>
                <a:ea typeface="Noto Sans KR"/>
                <a:cs typeface="Noto Sans KR"/>
                <a:sym typeface="Noto Sans KR"/>
              </a:rPr>
              <a:t>하부 디스플레이</a:t>
            </a:r>
            <a:endParaRPr b="1" sz="1100">
              <a:solidFill>
                <a:srgbClr val="CCCCCC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20" name="Google Shape;120;p18"/>
          <p:cNvSpPr txBox="1"/>
          <p:nvPr/>
        </p:nvSpPr>
        <p:spPr>
          <a:xfrm>
            <a:off x="508600" y="4503700"/>
            <a:ext cx="2130000" cy="2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rgbClr val="CCCCCC"/>
                </a:solidFill>
                <a:latin typeface="Noto Sans KR"/>
                <a:ea typeface="Noto Sans KR"/>
                <a:cs typeface="Noto Sans KR"/>
                <a:sym typeface="Noto Sans KR"/>
              </a:rPr>
              <a:t>텍스트 메시지 영역</a:t>
            </a:r>
            <a:endParaRPr b="1" sz="1100">
              <a:solidFill>
                <a:srgbClr val="CCCCCC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5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4</a:t>
            </a:r>
            <a:r>
              <a:rPr lang="ko">
                <a:latin typeface="Noto Sans KR"/>
                <a:ea typeface="Noto Sans KR"/>
                <a:cs typeface="Noto Sans KR"/>
                <a:sym typeface="Noto Sans KR"/>
              </a:rPr>
              <a:t>. </a:t>
            </a:r>
            <a:r>
              <a:rPr lang="ko"/>
              <a:t>테스트 및 검증</a:t>
            </a:r>
            <a:endParaRPr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55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4-1. </a:t>
            </a:r>
            <a:r>
              <a:rPr lang="ko"/>
              <a:t>테스트 설계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56"/>
          <p:cNvSpPr txBox="1"/>
          <p:nvPr>
            <p:ph type="title"/>
          </p:nvPr>
        </p:nvSpPr>
        <p:spPr>
          <a:xfrm>
            <a:off x="133200" y="166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4-1. 테스트 설계</a:t>
            </a:r>
            <a:endParaRPr/>
          </a:p>
        </p:txBody>
      </p:sp>
      <p:sp>
        <p:nvSpPr>
          <p:cNvPr id="432" name="Google Shape;432;p56"/>
          <p:cNvSpPr txBox="1"/>
          <p:nvPr/>
        </p:nvSpPr>
        <p:spPr>
          <a:xfrm>
            <a:off x="4017000" y="1302025"/>
            <a:ext cx="4905000" cy="8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• </a:t>
            </a:r>
            <a:r>
              <a:rPr lang="ko" sz="18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총 </a:t>
            </a:r>
            <a:r>
              <a:rPr b="1" lang="ko" sz="18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6가지</a:t>
            </a:r>
            <a:r>
              <a:rPr lang="ko" sz="18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b="1" lang="ko" sz="18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기능 분류</a:t>
            </a:r>
            <a:r>
              <a:rPr lang="ko" sz="18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 기준</a:t>
            </a:r>
            <a:endParaRPr sz="1800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• </a:t>
            </a:r>
            <a:r>
              <a:rPr lang="ko" sz="18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총 </a:t>
            </a:r>
            <a:r>
              <a:rPr b="1" lang="ko" sz="18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45개</a:t>
            </a:r>
            <a:r>
              <a:rPr lang="ko" sz="18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의 </a:t>
            </a:r>
            <a:r>
              <a:rPr b="1" lang="ko" sz="18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테스트 시나리오</a:t>
            </a:r>
            <a:endParaRPr b="1" sz="1800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433" name="Google Shape;433;p56"/>
          <p:cNvSpPr/>
          <p:nvPr/>
        </p:nvSpPr>
        <p:spPr>
          <a:xfrm>
            <a:off x="719200" y="1302025"/>
            <a:ext cx="2857500" cy="541200"/>
          </a:xfrm>
          <a:prstGeom prst="roundRect">
            <a:avLst>
              <a:gd fmla="val 16667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입력값</a:t>
            </a:r>
            <a:endParaRPr b="1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434" name="Google Shape;434;p56"/>
          <p:cNvSpPr/>
          <p:nvPr/>
        </p:nvSpPr>
        <p:spPr>
          <a:xfrm>
            <a:off x="719200" y="2239150"/>
            <a:ext cx="2857500" cy="541200"/>
          </a:xfrm>
          <a:prstGeom prst="roundRect">
            <a:avLst>
              <a:gd fmla="val 16667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상태 변화: CalcState</a:t>
            </a:r>
            <a:endParaRPr b="1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435" name="Google Shape;435;p56"/>
          <p:cNvSpPr/>
          <p:nvPr/>
        </p:nvSpPr>
        <p:spPr>
          <a:xfrm>
            <a:off x="719200" y="3176275"/>
            <a:ext cx="2857500" cy="541200"/>
          </a:xfrm>
          <a:prstGeom prst="roundRect">
            <a:avLst>
              <a:gd fmla="val 16667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current_input, tokens 변화</a:t>
            </a:r>
            <a:endParaRPr b="1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436" name="Google Shape;436;p56"/>
          <p:cNvSpPr/>
          <p:nvPr/>
        </p:nvSpPr>
        <p:spPr>
          <a:xfrm>
            <a:off x="719200" y="4113400"/>
            <a:ext cx="2857500" cy="541200"/>
          </a:xfrm>
          <a:prstGeom prst="roundRect">
            <a:avLst>
              <a:gd fmla="val 16667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lineEdit 출력 결과</a:t>
            </a:r>
            <a:endParaRPr b="1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437" name="Google Shape;437;p56"/>
          <p:cNvSpPr/>
          <p:nvPr/>
        </p:nvSpPr>
        <p:spPr>
          <a:xfrm>
            <a:off x="1895632" y="1917437"/>
            <a:ext cx="504600" cy="2475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438" name="Google Shape;438;p56"/>
          <p:cNvSpPr/>
          <p:nvPr/>
        </p:nvSpPr>
        <p:spPr>
          <a:xfrm>
            <a:off x="1895632" y="2854549"/>
            <a:ext cx="504600" cy="2475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439" name="Google Shape;439;p56"/>
          <p:cNvSpPr/>
          <p:nvPr/>
        </p:nvSpPr>
        <p:spPr>
          <a:xfrm>
            <a:off x="1895632" y="3791686"/>
            <a:ext cx="504600" cy="2475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graphicFrame>
        <p:nvGraphicFramePr>
          <p:cNvPr id="440" name="Google Shape;440;p56"/>
          <p:cNvGraphicFramePr/>
          <p:nvPr/>
        </p:nvGraphicFramePr>
        <p:xfrm>
          <a:off x="4305000" y="2288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{2EC74ECE-68DF-46AA-9DF8-34F3B933D1BD}</a:tableStyleId>
              </a:tblPr>
              <a:tblGrid>
                <a:gridCol w="977100"/>
                <a:gridCol w="2614500"/>
                <a:gridCol w="422400"/>
              </a:tblGrid>
              <a:tr h="370675">
                <a:tc rowSpan="6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기능</a:t>
                      </a:r>
                      <a:r>
                        <a:rPr b="1"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 분류</a:t>
                      </a:r>
                      <a:endParaRPr b="1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초기 상태 입력 흐름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9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</a:tr>
              <a:tr h="370675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오류 직후 입력 복구 흐름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9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</a:tr>
              <a:tr h="370675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계산 후 입력 처리 흐름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9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</a:tr>
              <a:tr h="370675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괄호/우선순위 처리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8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</a:tr>
              <a:tr h="370675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에러 </a:t>
                      </a: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처리 및 에러 방지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6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0675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초기화 흐름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4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57"/>
          <p:cNvSpPr txBox="1"/>
          <p:nvPr>
            <p:ph type="title"/>
          </p:nvPr>
        </p:nvSpPr>
        <p:spPr>
          <a:xfrm>
            <a:off x="133200" y="166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4-1. 테스트 설계</a:t>
            </a:r>
            <a:endParaRPr/>
          </a:p>
        </p:txBody>
      </p:sp>
      <p:sp>
        <p:nvSpPr>
          <p:cNvPr id="446" name="Google Shape;446;p57"/>
          <p:cNvSpPr/>
          <p:nvPr/>
        </p:nvSpPr>
        <p:spPr>
          <a:xfrm>
            <a:off x="719200" y="1302025"/>
            <a:ext cx="2857500" cy="541200"/>
          </a:xfrm>
          <a:prstGeom prst="roundRect">
            <a:avLst>
              <a:gd fmla="val 16667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입력값</a:t>
            </a:r>
            <a:endParaRPr b="1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447" name="Google Shape;447;p57"/>
          <p:cNvSpPr/>
          <p:nvPr/>
        </p:nvSpPr>
        <p:spPr>
          <a:xfrm>
            <a:off x="719200" y="2239150"/>
            <a:ext cx="2857500" cy="541200"/>
          </a:xfrm>
          <a:prstGeom prst="roundRect">
            <a:avLst>
              <a:gd fmla="val 16667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상태 변화: CalcState</a:t>
            </a:r>
            <a:endParaRPr b="1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448" name="Google Shape;448;p57"/>
          <p:cNvSpPr/>
          <p:nvPr/>
        </p:nvSpPr>
        <p:spPr>
          <a:xfrm>
            <a:off x="719200" y="3176275"/>
            <a:ext cx="2857500" cy="541200"/>
          </a:xfrm>
          <a:prstGeom prst="roundRect">
            <a:avLst>
              <a:gd fmla="val 16667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current_input, tokens 변화</a:t>
            </a:r>
            <a:endParaRPr b="1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449" name="Google Shape;449;p57"/>
          <p:cNvSpPr/>
          <p:nvPr/>
        </p:nvSpPr>
        <p:spPr>
          <a:xfrm>
            <a:off x="719200" y="4113400"/>
            <a:ext cx="2857500" cy="541200"/>
          </a:xfrm>
          <a:prstGeom prst="roundRect">
            <a:avLst>
              <a:gd fmla="val 16667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lineEdit 출력 결과</a:t>
            </a:r>
            <a:endParaRPr b="1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450" name="Google Shape;450;p57"/>
          <p:cNvSpPr/>
          <p:nvPr/>
        </p:nvSpPr>
        <p:spPr>
          <a:xfrm>
            <a:off x="1895632" y="1917437"/>
            <a:ext cx="504600" cy="2475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51" name="Google Shape;451;p57"/>
          <p:cNvSpPr/>
          <p:nvPr/>
        </p:nvSpPr>
        <p:spPr>
          <a:xfrm>
            <a:off x="1895632" y="2854549"/>
            <a:ext cx="504600" cy="2475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52" name="Google Shape;452;p57"/>
          <p:cNvSpPr/>
          <p:nvPr/>
        </p:nvSpPr>
        <p:spPr>
          <a:xfrm>
            <a:off x="1895632" y="3791686"/>
            <a:ext cx="504600" cy="2475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53" name="Google Shape;453;p57"/>
          <p:cNvSpPr txBox="1"/>
          <p:nvPr/>
        </p:nvSpPr>
        <p:spPr>
          <a:xfrm>
            <a:off x="3864600" y="1884250"/>
            <a:ext cx="51270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rPr>
              <a:t>각 테스트는 </a:t>
            </a:r>
            <a:r>
              <a:rPr b="1" lang="ko" sz="1700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rPr>
              <a:t>하나의 입력</a:t>
            </a:r>
            <a:r>
              <a:rPr lang="ko" sz="1700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rPr>
              <a:t>을 기준으로, </a:t>
            </a:r>
            <a:r>
              <a:rPr b="1" lang="ko" sz="1700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rPr>
              <a:t>내부 상태 변화</a:t>
            </a:r>
            <a:r>
              <a:rPr lang="ko" sz="1700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rPr>
              <a:t>와 </a:t>
            </a:r>
            <a:r>
              <a:rPr b="1" lang="ko" sz="1700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rPr>
              <a:t>화면 출력</a:t>
            </a:r>
            <a:r>
              <a:rPr lang="ko" sz="1700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rPr>
              <a:t>까지의 전체 흐름을 검증</a:t>
            </a:r>
            <a:endParaRPr sz="1700">
              <a:solidFill>
                <a:schemeClr val="accen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454" name="Google Shape;454;p57"/>
          <p:cNvSpPr/>
          <p:nvPr/>
        </p:nvSpPr>
        <p:spPr>
          <a:xfrm>
            <a:off x="4238250" y="2692250"/>
            <a:ext cx="592800" cy="4671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oto Sans KR"/>
                <a:ea typeface="Noto Sans KR"/>
                <a:cs typeface="Noto Sans KR"/>
                <a:sym typeface="Noto Sans KR"/>
              </a:rPr>
              <a:t>입력</a:t>
            </a:r>
            <a:endParaRPr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455" name="Google Shape;455;p57"/>
          <p:cNvSpPr/>
          <p:nvPr/>
        </p:nvSpPr>
        <p:spPr>
          <a:xfrm>
            <a:off x="5475750" y="2692250"/>
            <a:ext cx="967500" cy="4671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oto Sans KR"/>
                <a:ea typeface="Noto Sans KR"/>
                <a:cs typeface="Noto Sans KR"/>
                <a:sym typeface="Noto Sans KR"/>
              </a:rPr>
              <a:t>내부 상태</a:t>
            </a:r>
            <a:endParaRPr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456" name="Google Shape;456;p57"/>
          <p:cNvSpPr/>
          <p:nvPr/>
        </p:nvSpPr>
        <p:spPr>
          <a:xfrm>
            <a:off x="7087950" y="2692250"/>
            <a:ext cx="1530000" cy="4671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oto Sans KR"/>
                <a:ea typeface="Noto Sans KR"/>
                <a:cs typeface="Noto Sans KR"/>
                <a:sym typeface="Noto Sans KR"/>
              </a:rPr>
              <a:t>디스플레이 결과</a:t>
            </a:r>
            <a:endParaRPr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457" name="Google Shape;457;p57"/>
          <p:cNvSpPr/>
          <p:nvPr/>
        </p:nvSpPr>
        <p:spPr>
          <a:xfrm>
            <a:off x="4915200" y="2862050"/>
            <a:ext cx="476400" cy="127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458" name="Google Shape;458;p57"/>
          <p:cNvSpPr/>
          <p:nvPr/>
        </p:nvSpPr>
        <p:spPr>
          <a:xfrm>
            <a:off x="6527400" y="2862050"/>
            <a:ext cx="476400" cy="127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459" name="Google Shape;459;p57"/>
          <p:cNvSpPr txBox="1"/>
          <p:nvPr/>
        </p:nvSpPr>
        <p:spPr>
          <a:xfrm>
            <a:off x="3864600" y="3421675"/>
            <a:ext cx="51270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rPr>
              <a:t>이 흐름에 따라 </a:t>
            </a:r>
            <a:r>
              <a:rPr b="1" lang="ko" sz="1700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rPr>
              <a:t>예상 동작과 실제 결과를 비교</a:t>
            </a:r>
            <a:r>
              <a:rPr lang="ko" sz="1700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rPr>
              <a:t>하여 </a:t>
            </a:r>
            <a:endParaRPr sz="1700">
              <a:solidFill>
                <a:schemeClr val="accent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rPr>
              <a:t>기능의 정확성 및 안정성을 판단함</a:t>
            </a:r>
            <a:endParaRPr sz="1700">
              <a:solidFill>
                <a:schemeClr val="accen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58"/>
          <p:cNvSpPr txBox="1"/>
          <p:nvPr>
            <p:ph type="title"/>
          </p:nvPr>
        </p:nvSpPr>
        <p:spPr>
          <a:xfrm>
            <a:off x="133200" y="166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4-1. 테스트 설계</a:t>
            </a:r>
            <a:endParaRPr/>
          </a:p>
        </p:txBody>
      </p:sp>
      <p:sp>
        <p:nvSpPr>
          <p:cNvPr id="465" name="Google Shape;465;p58"/>
          <p:cNvSpPr/>
          <p:nvPr/>
        </p:nvSpPr>
        <p:spPr>
          <a:xfrm>
            <a:off x="719200" y="1302025"/>
            <a:ext cx="2857500" cy="541200"/>
          </a:xfrm>
          <a:prstGeom prst="roundRect">
            <a:avLst>
              <a:gd fmla="val 16667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입력값</a:t>
            </a:r>
            <a:endParaRPr b="1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466" name="Google Shape;466;p58"/>
          <p:cNvSpPr/>
          <p:nvPr/>
        </p:nvSpPr>
        <p:spPr>
          <a:xfrm>
            <a:off x="719200" y="2239150"/>
            <a:ext cx="2857500" cy="541200"/>
          </a:xfrm>
          <a:prstGeom prst="roundRect">
            <a:avLst>
              <a:gd fmla="val 16667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상태 변화: CalcState</a:t>
            </a:r>
            <a:endParaRPr b="1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467" name="Google Shape;467;p58"/>
          <p:cNvSpPr/>
          <p:nvPr/>
        </p:nvSpPr>
        <p:spPr>
          <a:xfrm>
            <a:off x="719200" y="3176275"/>
            <a:ext cx="2857500" cy="541200"/>
          </a:xfrm>
          <a:prstGeom prst="roundRect">
            <a:avLst>
              <a:gd fmla="val 16667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current_input, tokens 변화</a:t>
            </a:r>
            <a:endParaRPr b="1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468" name="Google Shape;468;p58"/>
          <p:cNvSpPr/>
          <p:nvPr/>
        </p:nvSpPr>
        <p:spPr>
          <a:xfrm>
            <a:off x="719200" y="4113400"/>
            <a:ext cx="2857500" cy="541200"/>
          </a:xfrm>
          <a:prstGeom prst="roundRect">
            <a:avLst>
              <a:gd fmla="val 16667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lineEdit 출력 결과</a:t>
            </a:r>
            <a:endParaRPr b="1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469" name="Google Shape;469;p58"/>
          <p:cNvSpPr/>
          <p:nvPr/>
        </p:nvSpPr>
        <p:spPr>
          <a:xfrm>
            <a:off x="1895632" y="1917437"/>
            <a:ext cx="504600" cy="2475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470" name="Google Shape;470;p58"/>
          <p:cNvSpPr/>
          <p:nvPr/>
        </p:nvSpPr>
        <p:spPr>
          <a:xfrm>
            <a:off x="1895632" y="2854549"/>
            <a:ext cx="504600" cy="2475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471" name="Google Shape;471;p58"/>
          <p:cNvSpPr/>
          <p:nvPr/>
        </p:nvSpPr>
        <p:spPr>
          <a:xfrm>
            <a:off x="1895632" y="3791686"/>
            <a:ext cx="504600" cy="2475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472" name="Google Shape;472;p58"/>
          <p:cNvSpPr txBox="1"/>
          <p:nvPr/>
        </p:nvSpPr>
        <p:spPr>
          <a:xfrm>
            <a:off x="4114300" y="1521150"/>
            <a:ext cx="4432500" cy="3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900">
                <a:solidFill>
                  <a:srgbClr val="666666"/>
                </a:solidFill>
                <a:latin typeface="Noto Sans KR"/>
                <a:ea typeface="Noto Sans KR"/>
                <a:cs typeface="Noto Sans KR"/>
                <a:sym typeface="Noto Sans KR"/>
              </a:rPr>
              <a:t>테스트 결과 요약 (4-2)</a:t>
            </a:r>
            <a:endParaRPr b="1" sz="1900">
              <a:solidFill>
                <a:srgbClr val="666666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473" name="Google Shape;473;p58"/>
          <p:cNvSpPr txBox="1"/>
          <p:nvPr/>
        </p:nvSpPr>
        <p:spPr>
          <a:xfrm>
            <a:off x="4114300" y="2526025"/>
            <a:ext cx="4432500" cy="3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900">
                <a:solidFill>
                  <a:srgbClr val="666666"/>
                </a:solidFill>
                <a:latin typeface="Noto Sans KR"/>
                <a:ea typeface="Noto Sans KR"/>
                <a:cs typeface="Noto Sans KR"/>
                <a:sym typeface="Noto Sans KR"/>
              </a:rPr>
              <a:t>테스트 케이스 (정상흐름) (4-3)</a:t>
            </a:r>
            <a:endParaRPr sz="1900">
              <a:solidFill>
                <a:srgbClr val="666666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474" name="Google Shape;474;p58"/>
          <p:cNvSpPr txBox="1"/>
          <p:nvPr/>
        </p:nvSpPr>
        <p:spPr>
          <a:xfrm>
            <a:off x="4249200" y="1904050"/>
            <a:ext cx="3997500" cy="3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rgbClr val="666666"/>
                </a:solidFill>
                <a:latin typeface="Noto Sans KR"/>
                <a:ea typeface="Noto Sans KR"/>
                <a:cs typeface="Noto Sans KR"/>
                <a:sym typeface="Noto Sans KR"/>
              </a:rPr>
              <a:t>45개 기능 시나리오의 정상 작동 여부를 확인</a:t>
            </a:r>
            <a:endParaRPr sz="1500">
              <a:solidFill>
                <a:srgbClr val="666666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475" name="Google Shape;475;p58"/>
          <p:cNvSpPr txBox="1"/>
          <p:nvPr/>
        </p:nvSpPr>
        <p:spPr>
          <a:xfrm>
            <a:off x="4211700" y="2915375"/>
            <a:ext cx="3997500" cy="3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rgbClr val="666666"/>
                </a:solidFill>
                <a:latin typeface="Noto Sans KR"/>
                <a:ea typeface="Noto Sans KR"/>
                <a:cs typeface="Noto Sans KR"/>
                <a:sym typeface="Noto Sans KR"/>
              </a:rPr>
              <a:t>대표 TC의 내부 상태 흐름 추적 분석</a:t>
            </a:r>
            <a:endParaRPr sz="1500">
              <a:solidFill>
                <a:srgbClr val="666666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476" name="Google Shape;476;p58"/>
          <p:cNvSpPr txBox="1"/>
          <p:nvPr/>
        </p:nvSpPr>
        <p:spPr>
          <a:xfrm>
            <a:off x="4114300" y="3609450"/>
            <a:ext cx="4432500" cy="3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900">
                <a:solidFill>
                  <a:srgbClr val="666666"/>
                </a:solidFill>
                <a:latin typeface="Noto Sans KR"/>
                <a:ea typeface="Noto Sans KR"/>
                <a:cs typeface="Noto Sans KR"/>
                <a:sym typeface="Noto Sans KR"/>
              </a:rPr>
              <a:t>테스트 케이스 (</a:t>
            </a:r>
            <a:r>
              <a:rPr b="1" lang="ko" sz="1900">
                <a:solidFill>
                  <a:srgbClr val="666666"/>
                </a:solidFill>
                <a:latin typeface="Noto Sans KR"/>
                <a:ea typeface="Noto Sans KR"/>
                <a:cs typeface="Noto Sans KR"/>
                <a:sym typeface="Noto Sans KR"/>
              </a:rPr>
              <a:t>예외상황)</a:t>
            </a:r>
            <a:r>
              <a:rPr b="1" lang="ko" sz="1900">
                <a:solidFill>
                  <a:srgbClr val="666666"/>
                </a:solidFill>
                <a:latin typeface="Noto Sans KR"/>
                <a:ea typeface="Noto Sans KR"/>
                <a:cs typeface="Noto Sans KR"/>
                <a:sym typeface="Noto Sans KR"/>
              </a:rPr>
              <a:t> (4-4)</a:t>
            </a:r>
            <a:endParaRPr sz="1900">
              <a:solidFill>
                <a:srgbClr val="666666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477" name="Google Shape;477;p58"/>
          <p:cNvSpPr txBox="1"/>
          <p:nvPr/>
        </p:nvSpPr>
        <p:spPr>
          <a:xfrm>
            <a:off x="4211700" y="3998800"/>
            <a:ext cx="4683900" cy="3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rgbClr val="666666"/>
                </a:solidFill>
                <a:latin typeface="Noto Sans KR"/>
                <a:ea typeface="Noto Sans KR"/>
                <a:cs typeface="Noto Sans KR"/>
                <a:sym typeface="Noto Sans KR"/>
              </a:rPr>
              <a:t>잘못된 입력에 대한 시스템 보완 및 UX 보호 기능 검증</a:t>
            </a:r>
            <a:endParaRPr sz="1500">
              <a:solidFill>
                <a:srgbClr val="666666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59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4-2. </a:t>
            </a:r>
            <a:r>
              <a:rPr lang="ko"/>
              <a:t>테스트 결과 요약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60"/>
          <p:cNvSpPr txBox="1"/>
          <p:nvPr>
            <p:ph type="title"/>
          </p:nvPr>
        </p:nvSpPr>
        <p:spPr>
          <a:xfrm>
            <a:off x="133200" y="166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4-2-1. </a:t>
            </a:r>
            <a:r>
              <a:rPr lang="ko"/>
              <a:t>초기 상태 입력 처리</a:t>
            </a:r>
            <a:endParaRPr/>
          </a:p>
        </p:txBody>
      </p:sp>
      <p:graphicFrame>
        <p:nvGraphicFramePr>
          <p:cNvPr id="488" name="Google Shape;488;p60"/>
          <p:cNvGraphicFramePr/>
          <p:nvPr/>
        </p:nvGraphicFramePr>
        <p:xfrm>
          <a:off x="266400" y="1029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{2EC74ECE-68DF-46AA-9DF8-34F3B933D1BD}</a:tableStyleId>
              </a:tblPr>
              <a:tblGrid>
                <a:gridCol w="844450"/>
                <a:gridCol w="2367625"/>
                <a:gridCol w="1946500"/>
                <a:gridCol w="1344975"/>
                <a:gridCol w="1352050"/>
                <a:gridCol w="629600"/>
              </a:tblGrid>
              <a:tr h="287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TC_ID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시나리오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입력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예상 결과(상단)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예상 결과(하단)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결과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</a:tr>
              <a:tr h="24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TC_01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초기상태 → 입력 없음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없음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없음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기본값(0)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✅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</a:tr>
              <a:tr h="24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TC_02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초기상태 → AC 또는 C 입력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AC 또는 C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없음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기본값(0)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✅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TC_03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초기상태 → = 입력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=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없음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기본값(0)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✅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TC_04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초기상태 → ( 입력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(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(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없음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✅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TC_05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초기상태 → ) 입력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)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없음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기본값(0)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✅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0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TC_06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초기상태 → ± 입력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±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없음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기본값(0)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✅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0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TC_07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초기상태 → 소수점 입력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.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없음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0.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✅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0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TC_08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초기상태 → 0 2회 입력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0 → 0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없음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기본값(0)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✅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0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TC_09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초기상태 → 0이 아닌 숫자 입력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1부터 9까지의 임의의 수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없음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입력과 동일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✅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61"/>
          <p:cNvSpPr txBox="1"/>
          <p:nvPr>
            <p:ph type="title"/>
          </p:nvPr>
        </p:nvSpPr>
        <p:spPr>
          <a:xfrm>
            <a:off x="133200" y="166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000000"/>
                </a:solidFill>
              </a:rPr>
              <a:t>4-2-2. 오류 </a:t>
            </a:r>
            <a:r>
              <a:rPr lang="ko">
                <a:solidFill>
                  <a:srgbClr val="000000"/>
                </a:solidFill>
              </a:rPr>
              <a:t>직후 입력 처리</a:t>
            </a:r>
            <a:endParaRPr>
              <a:solidFill>
                <a:srgbClr val="000000"/>
              </a:solidFill>
            </a:endParaRPr>
          </a:p>
        </p:txBody>
      </p:sp>
      <p:graphicFrame>
        <p:nvGraphicFramePr>
          <p:cNvPr id="494" name="Google Shape;494;p61"/>
          <p:cNvGraphicFramePr/>
          <p:nvPr/>
        </p:nvGraphicFramePr>
        <p:xfrm>
          <a:off x="266400" y="1029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{2EC74ECE-68DF-46AA-9DF8-34F3B933D1BD}</a:tableStyleId>
              </a:tblPr>
              <a:tblGrid>
                <a:gridCol w="844450"/>
                <a:gridCol w="2367625"/>
                <a:gridCol w="1946500"/>
                <a:gridCol w="1344975"/>
                <a:gridCol w="1352050"/>
                <a:gridCol w="629600"/>
              </a:tblGrid>
              <a:tr h="192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TC_ID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시나리오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입력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예상 결과(상단)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예상 결과(하단)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결과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</a:tr>
              <a:tr h="192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TC_10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오류 상태 → 숫자 입력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1/0= → 5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없음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5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✅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192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TC_11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오류 상태 → 연산자 입력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1/0= → +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없음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기본값(0)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✅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2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TC_12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오류 상태 → ( 입력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1/0= → (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(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없음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✅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2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TC_13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오류 상태 → ) 입력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1/0= → )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없음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기본값(0)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✅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2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TC_14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오류 상태 → 소수점 입력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1/0= → .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없음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0.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✅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2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TC_15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오류 상태 → ± 입력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1/0= → ±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없음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기본값(0)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✅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2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TC_16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오류 상태 → C 입력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1/0= → C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없음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기본값(0)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✅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2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TC_17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오류 상태 → AC 입력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1/0= → AC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없음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기본값(0)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✅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2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TC_18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오류 상태 → = 입력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1/0==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없음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기본값(0)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✅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62"/>
          <p:cNvSpPr txBox="1"/>
          <p:nvPr>
            <p:ph type="title"/>
          </p:nvPr>
        </p:nvSpPr>
        <p:spPr>
          <a:xfrm>
            <a:off x="133200" y="166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4-2-3. </a:t>
            </a:r>
            <a:r>
              <a:rPr lang="ko"/>
              <a:t>계산</a:t>
            </a:r>
            <a:r>
              <a:rPr lang="ko"/>
              <a:t> 직후 입력 처리</a:t>
            </a:r>
            <a:endParaRPr/>
          </a:p>
        </p:txBody>
      </p:sp>
      <p:graphicFrame>
        <p:nvGraphicFramePr>
          <p:cNvPr id="500" name="Google Shape;500;p62"/>
          <p:cNvGraphicFramePr/>
          <p:nvPr/>
        </p:nvGraphicFramePr>
        <p:xfrm>
          <a:off x="266400" y="1029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{2EC74ECE-68DF-46AA-9DF8-34F3B933D1BD}</a:tableStyleId>
              </a:tblPr>
              <a:tblGrid>
                <a:gridCol w="844450"/>
                <a:gridCol w="2367625"/>
                <a:gridCol w="1946500"/>
                <a:gridCol w="1344975"/>
                <a:gridCol w="1352050"/>
                <a:gridCol w="629600"/>
              </a:tblGrid>
              <a:tr h="192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TC_ID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시나리오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입력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예상 결과(상단)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예상 결과(하단)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결과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</a:tr>
              <a:tr h="192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TC_19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계산 직후 → 숫자 입력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1+2= → 5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없음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5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✅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192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TC_20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계산 직후 → 연산자 입력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1+2= → +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3 +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없음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✅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2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TC_21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계산 직후 → ( 입력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1+2= → (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3 * (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없음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✅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2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TC_22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계산 직후 → ) 입력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1+2= → )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1+2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3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✅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2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TC_23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계산 직후 → 소수점 입력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1+2= → .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없음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0.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✅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2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TC_24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계산 직후 → ± 입력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1+2= → ±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없음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-3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✅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2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TC_25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계산 직후 → C 입력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1+2= → C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없음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기본값(0)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✅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2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TC_26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계산 직후 → AC 입력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1+2= → AC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없음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기본값(0)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✅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2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TC_27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계산 직후 → = 입력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1+2= → =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3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3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✅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63"/>
          <p:cNvSpPr txBox="1"/>
          <p:nvPr>
            <p:ph type="title"/>
          </p:nvPr>
        </p:nvSpPr>
        <p:spPr>
          <a:xfrm>
            <a:off x="133200" y="166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4-2-4. </a:t>
            </a:r>
            <a:r>
              <a:rPr lang="ko"/>
              <a:t>우선순위 및 괄호</a:t>
            </a:r>
            <a:endParaRPr/>
          </a:p>
        </p:txBody>
      </p:sp>
      <p:graphicFrame>
        <p:nvGraphicFramePr>
          <p:cNvPr id="506" name="Google Shape;506;p63"/>
          <p:cNvGraphicFramePr/>
          <p:nvPr/>
        </p:nvGraphicFramePr>
        <p:xfrm>
          <a:off x="266400" y="1029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{2EC74ECE-68DF-46AA-9DF8-34F3B933D1BD}</a:tableStyleId>
              </a:tblPr>
              <a:tblGrid>
                <a:gridCol w="844450"/>
                <a:gridCol w="2367625"/>
                <a:gridCol w="1946500"/>
                <a:gridCol w="1344975"/>
                <a:gridCol w="1352050"/>
                <a:gridCol w="629600"/>
              </a:tblGrid>
              <a:tr h="287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TC_ID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시나리오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입력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예상 결과(상단)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예상 결과(하단)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결과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</a:tr>
              <a:tr h="24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TC_28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곱셈 우선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1+2*3=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1+2*3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7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✅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</a:tr>
              <a:tr h="24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TC_29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괄호로 우선순위 변경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(1+2)*3=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(1+2)*3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9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✅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TC_30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중첩 괄호 계산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(1+(2+3))*2=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(1+(2+3))*2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12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✅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TC_32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괄호 안 곱셈 먼저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1+(2*3)=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1+(2*3)=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7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✅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0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TC_33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괄호만 사용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((3))=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((3))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3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✅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0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TC_34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암시적 곱셈 처리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2(2+3)4=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2*(2+3)*4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20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✅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9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2</a:t>
            </a:r>
            <a:r>
              <a:rPr lang="ko">
                <a:latin typeface="Noto Sans KR"/>
                <a:ea typeface="Noto Sans KR"/>
                <a:cs typeface="Noto Sans KR"/>
                <a:sym typeface="Noto Sans KR"/>
              </a:rPr>
              <a:t>. </a:t>
            </a:r>
            <a:r>
              <a:rPr lang="ko"/>
              <a:t>설계 특징</a:t>
            </a:r>
            <a:endParaRPr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64"/>
          <p:cNvSpPr txBox="1"/>
          <p:nvPr>
            <p:ph type="title"/>
          </p:nvPr>
        </p:nvSpPr>
        <p:spPr>
          <a:xfrm>
            <a:off x="133200" y="166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4-2-5. </a:t>
            </a:r>
            <a:r>
              <a:rPr lang="ko"/>
              <a:t>에러</a:t>
            </a:r>
            <a:r>
              <a:rPr lang="ko"/>
              <a:t> 감지 및 에러 방지</a:t>
            </a:r>
            <a:endParaRPr/>
          </a:p>
        </p:txBody>
      </p:sp>
      <p:graphicFrame>
        <p:nvGraphicFramePr>
          <p:cNvPr id="512" name="Google Shape;512;p64"/>
          <p:cNvGraphicFramePr/>
          <p:nvPr/>
        </p:nvGraphicFramePr>
        <p:xfrm>
          <a:off x="266400" y="1029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{2EC74ECE-68DF-46AA-9DF8-34F3B933D1BD}</a:tableStyleId>
              </a:tblPr>
              <a:tblGrid>
                <a:gridCol w="844450"/>
                <a:gridCol w="2367625"/>
                <a:gridCol w="1946500"/>
                <a:gridCol w="1344975"/>
                <a:gridCol w="1352050"/>
                <a:gridCol w="629600"/>
              </a:tblGrid>
              <a:tr h="287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TC_ID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시나리오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입력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예상 결과(상단)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예상 결과(하단)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결과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</a:tr>
              <a:tr h="24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TC_35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0으로 나누기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1/0=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1/0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Error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✅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TC_36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괄호 생략 곱셈 테스트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2(3+4)=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2*(3+4)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14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✅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TC_37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수식이 연산자로 끝남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5+ → =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5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5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✅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TC_38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자동 괄호 닫기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(1+(1+=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(1+(1))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2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✅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TC_39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괄호 이중 닫힘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(2+3) → )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(2+3)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없음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✅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24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TC_40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괄호 안 연산자로 끝남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(4+ → )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(4)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없음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✅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TC_41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연속 연산자 입력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5+ → *3=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5 * 3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15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✅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TC_42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소수점 중복 입력 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2.3 → .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없음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2.3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✅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65"/>
          <p:cNvSpPr txBox="1"/>
          <p:nvPr>
            <p:ph type="title"/>
          </p:nvPr>
        </p:nvSpPr>
        <p:spPr>
          <a:xfrm>
            <a:off x="133200" y="166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4-2-6. </a:t>
            </a:r>
            <a:r>
              <a:rPr lang="ko"/>
              <a:t>초기화</a:t>
            </a:r>
            <a:endParaRPr/>
          </a:p>
        </p:txBody>
      </p:sp>
      <p:graphicFrame>
        <p:nvGraphicFramePr>
          <p:cNvPr id="518" name="Google Shape;518;p65"/>
          <p:cNvGraphicFramePr/>
          <p:nvPr/>
        </p:nvGraphicFramePr>
        <p:xfrm>
          <a:off x="266400" y="1029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{2EC74ECE-68DF-46AA-9DF8-34F3B933D1BD}</a:tableStyleId>
              </a:tblPr>
              <a:tblGrid>
                <a:gridCol w="844450"/>
                <a:gridCol w="2367625"/>
                <a:gridCol w="1946500"/>
                <a:gridCol w="1344975"/>
                <a:gridCol w="1352050"/>
                <a:gridCol w="629600"/>
              </a:tblGrid>
              <a:tr h="331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TC_ID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시나리오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입력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예상 결과(상단)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예상 결과(하단)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결과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</a:tr>
              <a:tr h="24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TC_43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하단 입력 상태에서 AC 입력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2+(3 → AC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없음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기본값(0)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✅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</a:tr>
              <a:tr h="24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TC_44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하단</a:t>
                      </a: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 입력 상태에서 C 입력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2+(3 → C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2+(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기본값(0)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✅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TC_45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하단 입력 없는 상태에서 C 입력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2+( </a:t>
                      </a: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→ C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2+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기본값(0)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✅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66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4-3. </a:t>
            </a:r>
            <a:r>
              <a:rPr lang="ko"/>
              <a:t>테스트 케이스 (</a:t>
            </a:r>
            <a:r>
              <a:rPr lang="ko"/>
              <a:t>정상 흐름</a:t>
            </a:r>
            <a:r>
              <a:rPr lang="ko"/>
              <a:t>)</a:t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67"/>
          <p:cNvSpPr txBox="1"/>
          <p:nvPr>
            <p:ph type="title"/>
          </p:nvPr>
        </p:nvSpPr>
        <p:spPr>
          <a:xfrm>
            <a:off x="133200" y="166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4-3. </a:t>
            </a:r>
            <a:r>
              <a:rPr lang="ko"/>
              <a:t>테스트 케이스 (정상 흐름)</a:t>
            </a:r>
            <a:endParaRPr/>
          </a:p>
        </p:txBody>
      </p:sp>
      <p:graphicFrame>
        <p:nvGraphicFramePr>
          <p:cNvPr id="529" name="Google Shape;529;p67"/>
          <p:cNvGraphicFramePr/>
          <p:nvPr/>
        </p:nvGraphicFramePr>
        <p:xfrm>
          <a:off x="266400" y="1029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{2EC74ECE-68DF-46AA-9DF8-34F3B933D1BD}</a:tableStyleId>
              </a:tblPr>
              <a:tblGrid>
                <a:gridCol w="732275"/>
                <a:gridCol w="4260325"/>
                <a:gridCol w="3492600"/>
              </a:tblGrid>
              <a:tr h="70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TC_ID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시나리오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검증 포인트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</a:tr>
              <a:tr h="70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TC_10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오류 상태에서 숫자 입력 시 정상 입력 흐름으로 전환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오류 복구 처리 및 상태 초기화 확인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0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TC_20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계산 직후 연산자 입력 시 수식이 이어지는지 확인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계산 결과의 연산 연장 처리 확인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0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TC_22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계산 직후 여는 괄호 입력 시 수식 확장 흐름 확인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계산 직후 여는 괄호 입력시 자동 곱셈 여부 확인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0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TC_30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중첩 괄호 수식 계산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Shunting Yard 기반 우선순위 처리 검증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0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TC_34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숫자 뒤 괄호 입력 시 자동 곱셈 삽입 여부 확인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암시적 곱셈 처리 로직 검증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530" name="Google Shape;530;p67"/>
          <p:cNvSpPr txBox="1"/>
          <p:nvPr/>
        </p:nvSpPr>
        <p:spPr>
          <a:xfrm>
            <a:off x="0" y="3527125"/>
            <a:ext cx="9144000" cy="4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rPr>
              <a:t>단순 기능 검증만으로는 내부 로직의 정확성을 완전히 판단하기 어려움</a:t>
            </a:r>
            <a:endParaRPr sz="1600">
              <a:solidFill>
                <a:schemeClr val="accen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531" name="Google Shape;531;p67"/>
          <p:cNvSpPr txBox="1"/>
          <p:nvPr/>
        </p:nvSpPr>
        <p:spPr>
          <a:xfrm>
            <a:off x="13" y="3879625"/>
            <a:ext cx="9144000" cy="4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rPr>
              <a:t>따라서 </a:t>
            </a:r>
            <a:r>
              <a:rPr b="1" lang="ko" sz="1600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rPr>
              <a:t>대표 TC 5개</a:t>
            </a:r>
            <a:r>
              <a:rPr lang="ko" sz="1600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rPr>
              <a:t>를 선정하여 </a:t>
            </a:r>
            <a:r>
              <a:rPr b="1" lang="ko" sz="1600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rPr>
              <a:t>내부 상태(state, tokens, current_input)</a:t>
            </a:r>
            <a:r>
              <a:rPr lang="ko" sz="1600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rPr>
              <a:t>를 단계별로 추적</a:t>
            </a:r>
            <a:endParaRPr sz="1600">
              <a:solidFill>
                <a:schemeClr val="accen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532" name="Google Shape;532;p67"/>
          <p:cNvSpPr txBox="1"/>
          <p:nvPr/>
        </p:nvSpPr>
        <p:spPr>
          <a:xfrm>
            <a:off x="0" y="4239625"/>
            <a:ext cx="9144000" cy="4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rPr>
              <a:t>이를 통해 </a:t>
            </a:r>
            <a:r>
              <a:rPr b="1" lang="ko" sz="1600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rPr>
              <a:t>정상 흐름</a:t>
            </a:r>
            <a:r>
              <a:rPr lang="ko" sz="1600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rPr>
              <a:t>, </a:t>
            </a:r>
            <a:r>
              <a:rPr b="1" lang="ko" sz="1600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rPr>
              <a:t>괄호 처리</a:t>
            </a:r>
            <a:r>
              <a:rPr lang="ko" sz="1600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rPr>
              <a:t>, </a:t>
            </a:r>
            <a:r>
              <a:rPr b="1" lang="ko" sz="1600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rPr>
              <a:t>에러 복구</a:t>
            </a:r>
            <a:r>
              <a:rPr lang="ko" sz="1600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rPr>
              <a:t>, </a:t>
            </a:r>
            <a:r>
              <a:rPr b="1" lang="ko" sz="1600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rPr>
              <a:t>UX 보호</a:t>
            </a:r>
            <a:r>
              <a:rPr lang="ko" sz="1600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rPr>
              <a:t>의 정확성 검증</a:t>
            </a:r>
            <a:endParaRPr sz="1600">
              <a:solidFill>
                <a:schemeClr val="accen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68"/>
          <p:cNvSpPr txBox="1"/>
          <p:nvPr>
            <p:ph type="title"/>
          </p:nvPr>
        </p:nvSpPr>
        <p:spPr>
          <a:xfrm>
            <a:off x="133200" y="166525"/>
            <a:ext cx="86190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4-3-1. </a:t>
            </a:r>
            <a:r>
              <a:rPr lang="ko"/>
              <a:t>오류 상태에서 숫자 입력 </a:t>
            </a:r>
            <a:r>
              <a:rPr lang="ko">
                <a:solidFill>
                  <a:srgbClr val="000000"/>
                </a:solidFill>
              </a:rPr>
              <a:t>(TC_10)</a:t>
            </a:r>
            <a:endParaRPr/>
          </a:p>
        </p:txBody>
      </p:sp>
      <p:graphicFrame>
        <p:nvGraphicFramePr>
          <p:cNvPr id="538" name="Google Shape;538;p68"/>
          <p:cNvGraphicFramePr/>
          <p:nvPr/>
        </p:nvGraphicFramePr>
        <p:xfrm>
          <a:off x="268175" y="1029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{2EC74ECE-68DF-46AA-9DF8-34F3B933D1BD}</a:tableStyleId>
              </a:tblPr>
              <a:tblGrid>
                <a:gridCol w="476375"/>
                <a:gridCol w="654175"/>
                <a:gridCol w="1292625"/>
                <a:gridCol w="1481825"/>
                <a:gridCol w="1490725"/>
                <a:gridCol w="1544150"/>
                <a:gridCol w="1544150"/>
              </a:tblGrid>
              <a:tr h="300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입력</a:t>
                      </a:r>
                      <a:endParaRPr b="1"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상태</a:t>
                      </a:r>
                      <a:endParaRPr b="1"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current_input</a:t>
                      </a:r>
                      <a:endParaRPr b="1"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tokens</a:t>
                      </a:r>
                      <a:endParaRPr b="1"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lineEdit_2(상단)</a:t>
                      </a:r>
                      <a:endParaRPr b="1"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lindEdit(하단)</a:t>
                      </a:r>
                      <a:endParaRPr b="1"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</a:tr>
              <a:tr h="150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1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(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INPUTTING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1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[]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-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1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/>
                </a:tc>
              </a:tr>
              <a:tr h="150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2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/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INPUTTING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-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[‘1’, ‘/’]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1/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-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50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3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0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INPUTTING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0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[‘1’, ‘/’]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1/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0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50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4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=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ERROR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Error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[‘1’, ‘/’, ‘0’]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1/0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Error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50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5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5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INPUTTING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5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[]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-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5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69"/>
          <p:cNvSpPr txBox="1"/>
          <p:nvPr>
            <p:ph type="title"/>
          </p:nvPr>
        </p:nvSpPr>
        <p:spPr>
          <a:xfrm>
            <a:off x="133200" y="166525"/>
            <a:ext cx="86190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4-3-2. </a:t>
            </a:r>
            <a:r>
              <a:rPr lang="ko"/>
              <a:t>계산</a:t>
            </a:r>
            <a:r>
              <a:rPr lang="ko"/>
              <a:t> </a:t>
            </a:r>
            <a:r>
              <a:rPr lang="ko"/>
              <a:t>직후</a:t>
            </a:r>
            <a:r>
              <a:rPr lang="ko"/>
              <a:t> </a:t>
            </a:r>
            <a:r>
              <a:rPr lang="ko"/>
              <a:t>연산자</a:t>
            </a:r>
            <a:r>
              <a:rPr lang="ko"/>
              <a:t> 입력 (TC_</a:t>
            </a:r>
            <a:r>
              <a:rPr lang="ko"/>
              <a:t>2</a:t>
            </a:r>
            <a:r>
              <a:rPr lang="ko"/>
              <a:t>0) </a:t>
            </a:r>
            <a:endParaRPr/>
          </a:p>
        </p:txBody>
      </p:sp>
      <p:graphicFrame>
        <p:nvGraphicFramePr>
          <p:cNvPr id="544" name="Google Shape;544;p69"/>
          <p:cNvGraphicFramePr/>
          <p:nvPr/>
        </p:nvGraphicFramePr>
        <p:xfrm>
          <a:off x="268175" y="1029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{2EC74ECE-68DF-46AA-9DF8-34F3B933D1BD}</a:tableStyleId>
              </a:tblPr>
              <a:tblGrid>
                <a:gridCol w="476375"/>
                <a:gridCol w="654175"/>
                <a:gridCol w="1292625"/>
                <a:gridCol w="1481825"/>
                <a:gridCol w="1490725"/>
                <a:gridCol w="1544150"/>
                <a:gridCol w="1544150"/>
              </a:tblGrid>
              <a:tr h="300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입력</a:t>
                      </a:r>
                      <a:endParaRPr b="1"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상태</a:t>
                      </a:r>
                      <a:endParaRPr b="1"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current_input</a:t>
                      </a:r>
                      <a:endParaRPr b="1"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tokens</a:t>
                      </a:r>
                      <a:endParaRPr b="1"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lineEdit_2(상단)</a:t>
                      </a:r>
                      <a:endParaRPr b="1"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lindEdit(하단)</a:t>
                      </a:r>
                      <a:endParaRPr b="1"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</a:tr>
              <a:tr h="150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1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1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INPUTTING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1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[]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-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1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/>
                </a:tc>
              </a:tr>
              <a:tr h="150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2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+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INPUTTING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-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[‘1’, ‘+’]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1+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-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50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3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2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INPUTTING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2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[‘1’, ‘/’]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1/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2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50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4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=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CALCULATED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3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[‘1’, ‘+’, ‘2’]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1+2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3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50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5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+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INPUTTING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-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[‘3’, ‘+’]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3+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-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70"/>
          <p:cNvSpPr txBox="1"/>
          <p:nvPr>
            <p:ph type="title"/>
          </p:nvPr>
        </p:nvSpPr>
        <p:spPr>
          <a:xfrm>
            <a:off x="133200" y="166525"/>
            <a:ext cx="86190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4-3-3. 계산 직후 </a:t>
            </a:r>
            <a:r>
              <a:rPr lang="ko"/>
              <a:t>괄호</a:t>
            </a:r>
            <a:r>
              <a:rPr lang="ko"/>
              <a:t> 입력 (TC_22) </a:t>
            </a:r>
            <a:endParaRPr/>
          </a:p>
        </p:txBody>
      </p:sp>
      <p:graphicFrame>
        <p:nvGraphicFramePr>
          <p:cNvPr id="550" name="Google Shape;550;p70"/>
          <p:cNvGraphicFramePr/>
          <p:nvPr/>
        </p:nvGraphicFramePr>
        <p:xfrm>
          <a:off x="268175" y="1029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{2EC74ECE-68DF-46AA-9DF8-34F3B933D1BD}</a:tableStyleId>
              </a:tblPr>
              <a:tblGrid>
                <a:gridCol w="476375"/>
                <a:gridCol w="654175"/>
                <a:gridCol w="1292625"/>
                <a:gridCol w="1481825"/>
                <a:gridCol w="1490725"/>
                <a:gridCol w="1544150"/>
                <a:gridCol w="1544150"/>
              </a:tblGrid>
              <a:tr h="300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입력</a:t>
                      </a:r>
                      <a:endParaRPr b="1"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상태</a:t>
                      </a:r>
                      <a:endParaRPr b="1"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current_input</a:t>
                      </a:r>
                      <a:endParaRPr b="1"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tokens</a:t>
                      </a:r>
                      <a:endParaRPr b="1"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lineEdit_2(상단)</a:t>
                      </a:r>
                      <a:endParaRPr b="1"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lindEdit(하단)</a:t>
                      </a:r>
                      <a:endParaRPr b="1"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</a:tr>
              <a:tr h="150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1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1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INPUTTING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1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[]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-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1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/>
                </a:tc>
              </a:tr>
              <a:tr h="150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2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+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INPUTTING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-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[‘1’, ‘+’]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1+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-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50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3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2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INPUTTING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2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[‘1’, ‘/’]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1/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2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50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4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=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CALCULATED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3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[‘1’, ‘+’, ‘2’]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1+2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3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50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5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(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INPUTTING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-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['3', '*', '(']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3*(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-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71"/>
          <p:cNvSpPr txBox="1"/>
          <p:nvPr>
            <p:ph type="title"/>
          </p:nvPr>
        </p:nvSpPr>
        <p:spPr>
          <a:xfrm>
            <a:off x="133200" y="166525"/>
            <a:ext cx="86190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4-3-4. </a:t>
            </a:r>
            <a:r>
              <a:rPr lang="ko"/>
              <a:t>중첩 괄호 수식 계산</a:t>
            </a:r>
            <a:r>
              <a:rPr lang="ko"/>
              <a:t> (TC_30) </a:t>
            </a:r>
            <a:endParaRPr/>
          </a:p>
        </p:txBody>
      </p:sp>
      <p:graphicFrame>
        <p:nvGraphicFramePr>
          <p:cNvPr id="556" name="Google Shape;556;p71"/>
          <p:cNvGraphicFramePr/>
          <p:nvPr/>
        </p:nvGraphicFramePr>
        <p:xfrm>
          <a:off x="268175" y="1029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{2EC74ECE-68DF-46AA-9DF8-34F3B933D1BD}</a:tableStyleId>
              </a:tblPr>
              <a:tblGrid>
                <a:gridCol w="476375"/>
                <a:gridCol w="654175"/>
                <a:gridCol w="1292625"/>
                <a:gridCol w="1038125"/>
                <a:gridCol w="2567475"/>
                <a:gridCol w="1171425"/>
                <a:gridCol w="1283825"/>
              </a:tblGrid>
              <a:tr h="259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9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입력</a:t>
                      </a:r>
                      <a:endParaRPr b="1" sz="9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상태</a:t>
                      </a:r>
                      <a:endParaRPr b="1" sz="9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current_input</a:t>
                      </a:r>
                      <a:endParaRPr b="1" sz="9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tokens</a:t>
                      </a:r>
                      <a:endParaRPr b="1" sz="9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lineEdit_2(상단)</a:t>
                      </a:r>
                      <a:endParaRPr b="1" sz="9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lindEdit(하단)</a:t>
                      </a:r>
                      <a:endParaRPr b="1" sz="9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</a:tr>
              <a:tr h="259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1</a:t>
                      </a:r>
                      <a:endParaRPr sz="9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(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INPUTTING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-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['(']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(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-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/>
                </a:tc>
              </a:tr>
              <a:tr h="259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2</a:t>
                      </a:r>
                      <a:endParaRPr sz="9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1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INPUTTING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1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['(']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(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1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9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3</a:t>
                      </a:r>
                      <a:endParaRPr sz="9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+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INPUTTING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-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['(', '1', '+']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(1+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-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9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4</a:t>
                      </a:r>
                      <a:endParaRPr sz="9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(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INPUTTING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-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['(', '1', '+', '(']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(1+(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-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9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5</a:t>
                      </a:r>
                      <a:endParaRPr sz="9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2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INPUTTING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2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['(', '1', '+', '(']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(1+(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2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9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6</a:t>
                      </a:r>
                      <a:endParaRPr sz="9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+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INPUTTING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-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['(', '1', '+', '(', '2', '+']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(1+(2+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-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9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7</a:t>
                      </a:r>
                      <a:endParaRPr sz="9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3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INPUTTING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3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['(', '1', '+', '(', '2', '+']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(1+(2+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3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9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8</a:t>
                      </a:r>
                      <a:endParaRPr sz="9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)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INPUTTING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-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['(', '1', '+', '(', '2', '+', '3', ')']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(1+(2+3)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-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9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9</a:t>
                      </a:r>
                      <a:endParaRPr sz="9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)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INPUTTING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-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['(', '1', '+', '(', '2', '+', '3', ')', ')']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(1+(2+3))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-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9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10</a:t>
                      </a:r>
                      <a:endParaRPr sz="9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2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INPUTTING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2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['(', '1', '+', '(', '2', '+', '3', ')', ')', '*']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(1+(2+3))*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2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9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11</a:t>
                      </a:r>
                      <a:endParaRPr sz="9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=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CALCULATED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12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['(', '1', '+', '(', '2', '+', '3', ')', ')', '*', '2']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(1+(2+3))*2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12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72"/>
          <p:cNvSpPr txBox="1"/>
          <p:nvPr>
            <p:ph type="title"/>
          </p:nvPr>
        </p:nvSpPr>
        <p:spPr>
          <a:xfrm>
            <a:off x="133200" y="166525"/>
            <a:ext cx="86190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4-3-5. </a:t>
            </a:r>
            <a:r>
              <a:rPr lang="ko"/>
              <a:t>숫자 뒤 괄호 입력</a:t>
            </a:r>
            <a:r>
              <a:rPr lang="ko"/>
              <a:t> 입력 (TC_34) </a:t>
            </a:r>
            <a:endParaRPr/>
          </a:p>
        </p:txBody>
      </p:sp>
      <p:graphicFrame>
        <p:nvGraphicFramePr>
          <p:cNvPr id="562" name="Google Shape;562;p72"/>
          <p:cNvGraphicFramePr/>
          <p:nvPr/>
        </p:nvGraphicFramePr>
        <p:xfrm>
          <a:off x="268175" y="1029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{2EC74ECE-68DF-46AA-9DF8-34F3B933D1BD}</a:tableStyleId>
              </a:tblPr>
              <a:tblGrid>
                <a:gridCol w="476375"/>
                <a:gridCol w="654175"/>
                <a:gridCol w="1292625"/>
                <a:gridCol w="1244075"/>
                <a:gridCol w="2361525"/>
                <a:gridCol w="1248675"/>
                <a:gridCol w="1206575"/>
              </a:tblGrid>
              <a:tr h="300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입력</a:t>
                      </a:r>
                      <a:endParaRPr b="1"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상태</a:t>
                      </a:r>
                      <a:endParaRPr b="1"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current_input</a:t>
                      </a:r>
                      <a:endParaRPr b="1"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tokens</a:t>
                      </a:r>
                      <a:endParaRPr b="1"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lineEdit_2(상단)</a:t>
                      </a:r>
                      <a:endParaRPr b="1"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lindEdit(하단)</a:t>
                      </a:r>
                      <a:endParaRPr b="1"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</a:tr>
              <a:tr h="150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1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2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INPUTTING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2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-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-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2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/>
                </a:tc>
              </a:tr>
              <a:tr h="150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2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(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INPUTTING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-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['2', '*', '(']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2*(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-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50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3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3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INPUTTING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3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['2', '*', '(']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2*(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3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50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4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+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INPUTTING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-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['2', '*', '(', '3', '+']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2*(3+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-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50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5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4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INPUTTING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4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['2', '*', '(', '3', '+']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2*(3+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4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50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6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)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INPUTTING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-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['2', '*', '(', '3', '+', '4', ')']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2*(3+4)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-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50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7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=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CALCULATED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14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['2', '*', '(', '3', '+', '4', ')']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2*(3+4)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14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7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4-4. </a:t>
            </a:r>
            <a:r>
              <a:rPr lang="ko"/>
              <a:t>테스트 케이스 (</a:t>
            </a:r>
            <a:r>
              <a:rPr lang="ko"/>
              <a:t>예외 상황</a:t>
            </a:r>
            <a:r>
              <a:rPr lang="ko"/>
              <a:t>)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0"/>
          <p:cNvSpPr txBox="1"/>
          <p:nvPr>
            <p:ph type="title"/>
          </p:nvPr>
        </p:nvSpPr>
        <p:spPr>
          <a:xfrm>
            <a:off x="133200" y="166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2-1. MVC </a:t>
            </a:r>
            <a:r>
              <a:rPr lang="ko"/>
              <a:t>구조</a:t>
            </a:r>
            <a:endParaRPr/>
          </a:p>
        </p:txBody>
      </p:sp>
      <p:graphicFrame>
        <p:nvGraphicFramePr>
          <p:cNvPr id="131" name="Google Shape;131;p20"/>
          <p:cNvGraphicFramePr/>
          <p:nvPr/>
        </p:nvGraphicFramePr>
        <p:xfrm>
          <a:off x="3240000" y="1371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{2EC74ECE-68DF-46AA-9DF8-34F3B933D1BD}</a:tableStyleId>
              </a:tblPr>
              <a:tblGrid>
                <a:gridCol w="1521100"/>
                <a:gridCol w="4008500"/>
              </a:tblGrid>
              <a:tr h="3122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핵심 내용</a:t>
                      </a:r>
                      <a:endParaRPr b="1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• 전체 프로그램을 Model, View, Controller로 역할 분리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• Model과 View 모듈은 서로 직접 접근하지 않고 Controller를 통해 간접 연결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132" name="Google Shape;132;p20"/>
          <p:cNvGraphicFramePr/>
          <p:nvPr/>
        </p:nvGraphicFramePr>
        <p:xfrm>
          <a:off x="3240300" y="21841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{2EC74ECE-68DF-46AA-9DF8-34F3B933D1BD}</a:tableStyleId>
              </a:tblPr>
              <a:tblGrid>
                <a:gridCol w="1532975"/>
                <a:gridCol w="3996025"/>
              </a:tblGrid>
              <a:tr h="2625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각 요소별 설명</a:t>
                      </a:r>
                      <a:endParaRPr b="1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 hMerge="1"/>
              </a:tr>
              <a:tr h="4763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Controller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중심 허브</a:t>
                      </a: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. View와 Model 모두를 알고 있고, 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호출과 반영을 직접 처리함.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/>
                </a:tc>
              </a:tr>
              <a:tr h="4763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Model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계산 로직, 상태 처리 전담</a:t>
                      </a: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. 직접 UI 업데이트는 하지 않음.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/>
                </a:tc>
              </a:tr>
              <a:tr h="4763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View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사용자 인터페이스와 signal 전달자 역할</a:t>
                      </a: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. 자체 로직 없음.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sp>
        <p:nvSpPr>
          <p:cNvPr id="133" name="Google Shape;133;p20"/>
          <p:cNvSpPr/>
          <p:nvPr/>
        </p:nvSpPr>
        <p:spPr>
          <a:xfrm>
            <a:off x="356550" y="1452575"/>
            <a:ext cx="2500200" cy="429900"/>
          </a:xfrm>
          <a:prstGeom prst="roundRect">
            <a:avLst>
              <a:gd fmla="val 16667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View</a:t>
            </a:r>
            <a:endParaRPr b="1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34" name="Google Shape;134;p20"/>
          <p:cNvSpPr/>
          <p:nvPr/>
        </p:nvSpPr>
        <p:spPr>
          <a:xfrm>
            <a:off x="356550" y="2742400"/>
            <a:ext cx="2500200" cy="429900"/>
          </a:xfrm>
          <a:prstGeom prst="roundRect">
            <a:avLst>
              <a:gd fmla="val 16667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Controller</a:t>
            </a:r>
            <a:endParaRPr b="1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35" name="Google Shape;135;p20"/>
          <p:cNvSpPr/>
          <p:nvPr/>
        </p:nvSpPr>
        <p:spPr>
          <a:xfrm>
            <a:off x="356550" y="4032225"/>
            <a:ext cx="2500200" cy="429900"/>
          </a:xfrm>
          <a:prstGeom prst="roundRect">
            <a:avLst>
              <a:gd fmla="val 16667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Model</a:t>
            </a:r>
            <a:endParaRPr b="1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36" name="Google Shape;136;p20"/>
          <p:cNvSpPr/>
          <p:nvPr/>
        </p:nvSpPr>
        <p:spPr>
          <a:xfrm>
            <a:off x="1328875" y="2026388"/>
            <a:ext cx="225000" cy="5721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7" name="Google Shape;137;p20"/>
          <p:cNvSpPr/>
          <p:nvPr/>
        </p:nvSpPr>
        <p:spPr>
          <a:xfrm>
            <a:off x="1328875" y="3316213"/>
            <a:ext cx="225000" cy="5721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8" name="Google Shape;138;p20"/>
          <p:cNvSpPr/>
          <p:nvPr/>
        </p:nvSpPr>
        <p:spPr>
          <a:xfrm rot="10800000">
            <a:off x="1626525" y="2026388"/>
            <a:ext cx="225000" cy="5721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9" name="Google Shape;139;p20"/>
          <p:cNvSpPr/>
          <p:nvPr/>
        </p:nvSpPr>
        <p:spPr>
          <a:xfrm rot="10800000">
            <a:off x="1626525" y="3316213"/>
            <a:ext cx="225000" cy="5721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0" name="Google Shape;140;p20"/>
          <p:cNvSpPr txBox="1"/>
          <p:nvPr/>
        </p:nvSpPr>
        <p:spPr>
          <a:xfrm>
            <a:off x="680650" y="2085325"/>
            <a:ext cx="8136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rgbClr val="999999"/>
                </a:solidFill>
                <a:latin typeface="Noto Sans KR"/>
                <a:ea typeface="Noto Sans KR"/>
                <a:cs typeface="Noto Sans KR"/>
                <a:sym typeface="Noto Sans KR"/>
              </a:rPr>
              <a:t>signal</a:t>
            </a:r>
            <a:endParaRPr b="1" sz="1300">
              <a:solidFill>
                <a:srgbClr val="999999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41" name="Google Shape;141;p20"/>
          <p:cNvSpPr txBox="1"/>
          <p:nvPr/>
        </p:nvSpPr>
        <p:spPr>
          <a:xfrm>
            <a:off x="816475" y="3407088"/>
            <a:ext cx="8136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rgbClr val="999999"/>
                </a:solidFill>
                <a:latin typeface="Noto Sans KR"/>
                <a:ea typeface="Noto Sans KR"/>
                <a:cs typeface="Noto Sans KR"/>
                <a:sym typeface="Noto Sans KR"/>
              </a:rPr>
              <a:t>호출</a:t>
            </a:r>
            <a:endParaRPr b="1" sz="1300">
              <a:solidFill>
                <a:srgbClr val="999999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42" name="Google Shape;142;p20"/>
          <p:cNvSpPr txBox="1"/>
          <p:nvPr/>
        </p:nvSpPr>
        <p:spPr>
          <a:xfrm>
            <a:off x="1775325" y="3407100"/>
            <a:ext cx="9723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rgbClr val="999999"/>
                </a:solidFill>
                <a:latin typeface="Noto Sans KR"/>
                <a:ea typeface="Noto Sans KR"/>
                <a:cs typeface="Noto Sans KR"/>
                <a:sym typeface="Noto Sans KR"/>
              </a:rPr>
              <a:t>계산 결과</a:t>
            </a:r>
            <a:endParaRPr b="1" sz="1300">
              <a:solidFill>
                <a:srgbClr val="999999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43" name="Google Shape;143;p20"/>
          <p:cNvSpPr txBox="1"/>
          <p:nvPr/>
        </p:nvSpPr>
        <p:spPr>
          <a:xfrm>
            <a:off x="1811850" y="2085325"/>
            <a:ext cx="1336200" cy="3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rgbClr val="999999"/>
                </a:solidFill>
                <a:latin typeface="Noto Sans KR"/>
                <a:ea typeface="Noto Sans KR"/>
                <a:cs typeface="Noto Sans KR"/>
                <a:sym typeface="Noto Sans KR"/>
              </a:rPr>
              <a:t>update_xxx()</a:t>
            </a:r>
            <a:endParaRPr b="1" sz="1300">
              <a:solidFill>
                <a:srgbClr val="999999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74"/>
          <p:cNvSpPr txBox="1"/>
          <p:nvPr>
            <p:ph type="title"/>
          </p:nvPr>
        </p:nvSpPr>
        <p:spPr>
          <a:xfrm>
            <a:off x="133200" y="166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4-4. </a:t>
            </a:r>
            <a:r>
              <a:rPr lang="ko"/>
              <a:t>테스트 케이스 (예외 상황)</a:t>
            </a:r>
            <a:endParaRPr/>
          </a:p>
        </p:txBody>
      </p:sp>
      <p:graphicFrame>
        <p:nvGraphicFramePr>
          <p:cNvPr id="573" name="Google Shape;573;p74"/>
          <p:cNvGraphicFramePr/>
          <p:nvPr/>
        </p:nvGraphicFramePr>
        <p:xfrm>
          <a:off x="266400" y="1029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{2EC74ECE-68DF-46AA-9DF8-34F3B933D1BD}</a:tableStyleId>
              </a:tblPr>
              <a:tblGrid>
                <a:gridCol w="732275"/>
                <a:gridCol w="4260325"/>
                <a:gridCol w="3492600"/>
              </a:tblGrid>
              <a:tr h="70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TC_ID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시나리오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검증 포인트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</a:tr>
              <a:tr h="70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TC_37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연산자로 끝나는 수식 후 등호 입력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수식 자동 보정 및 Error 처리 여부 확인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0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TC_37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닫는 괄호 부족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닫는 괄호 부족 시 자동 괄호 추가 확인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0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TC_39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괄호를 이중으로 닫음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여는 괄호 없이 닫는 괄호 무시 처리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0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TC_40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괄호 안에 연산자만 존재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불완전 수식 정리 및 자동 보완 확인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0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TC_42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소수점을 두 번 입력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중복 방지 및 메시지 출력 확인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574" name="Google Shape;574;p74"/>
          <p:cNvSpPr txBox="1"/>
          <p:nvPr/>
        </p:nvSpPr>
        <p:spPr>
          <a:xfrm>
            <a:off x="13" y="4108225"/>
            <a:ext cx="9144000" cy="4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예외 상황 검증을 통해 사용자 오류 입력을 방어하고 시스템의 안정성을 높임</a:t>
            </a:r>
            <a:endParaRPr sz="1600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575" name="Google Shape;575;p74"/>
          <p:cNvSpPr txBox="1"/>
          <p:nvPr/>
        </p:nvSpPr>
        <p:spPr>
          <a:xfrm>
            <a:off x="0" y="3742200"/>
            <a:ext cx="9144000" cy="4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예외 조건에 대한 보호 로직과 UX 대응</a:t>
            </a:r>
            <a:r>
              <a:rPr lang="ko" sz="16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에 초점을 둔 검증</a:t>
            </a:r>
            <a:endParaRPr sz="1600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75"/>
          <p:cNvSpPr txBox="1"/>
          <p:nvPr>
            <p:ph type="title"/>
          </p:nvPr>
        </p:nvSpPr>
        <p:spPr>
          <a:xfrm>
            <a:off x="133200" y="166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4-4-1. 수식 끝에 연산자가 오는 경우 (TC_37)</a:t>
            </a:r>
            <a:endParaRPr/>
          </a:p>
        </p:txBody>
      </p:sp>
      <p:graphicFrame>
        <p:nvGraphicFramePr>
          <p:cNvPr id="581" name="Google Shape;581;p75"/>
          <p:cNvGraphicFramePr/>
          <p:nvPr/>
        </p:nvGraphicFramePr>
        <p:xfrm>
          <a:off x="268175" y="1029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{2EC74ECE-68DF-46AA-9DF8-34F3B933D1BD}</a:tableStyleId>
              </a:tblPr>
              <a:tblGrid>
                <a:gridCol w="476375"/>
                <a:gridCol w="654175"/>
                <a:gridCol w="1292625"/>
                <a:gridCol w="1244075"/>
                <a:gridCol w="2361525"/>
                <a:gridCol w="1248675"/>
                <a:gridCol w="1206575"/>
              </a:tblGrid>
              <a:tr h="300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입력</a:t>
                      </a:r>
                      <a:endParaRPr b="1"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상태</a:t>
                      </a:r>
                      <a:endParaRPr b="1"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current_input</a:t>
                      </a:r>
                      <a:endParaRPr b="1"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tokens</a:t>
                      </a:r>
                      <a:endParaRPr b="1"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lineEdit_2(상단)</a:t>
                      </a:r>
                      <a:endParaRPr b="1"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lindEdit(하단)</a:t>
                      </a:r>
                      <a:endParaRPr b="1"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</a:tr>
              <a:tr h="150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1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5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INPUTTING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5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-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-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5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/>
                </a:tc>
              </a:tr>
              <a:tr h="150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2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+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INPUTTING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-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['5', '+']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5+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-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50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3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=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CALCULATED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5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['5']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5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5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76"/>
          <p:cNvSpPr txBox="1"/>
          <p:nvPr>
            <p:ph type="title"/>
          </p:nvPr>
        </p:nvSpPr>
        <p:spPr>
          <a:xfrm>
            <a:off x="133200" y="166525"/>
            <a:ext cx="86190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4-4-2. </a:t>
            </a:r>
            <a:r>
              <a:rPr lang="ko"/>
              <a:t>닫는 괄호 부족</a:t>
            </a:r>
            <a:r>
              <a:rPr lang="ko"/>
              <a:t> (TC_38) </a:t>
            </a:r>
            <a:endParaRPr/>
          </a:p>
        </p:txBody>
      </p:sp>
      <p:graphicFrame>
        <p:nvGraphicFramePr>
          <p:cNvPr id="587" name="Google Shape;587;p76"/>
          <p:cNvGraphicFramePr/>
          <p:nvPr/>
        </p:nvGraphicFramePr>
        <p:xfrm>
          <a:off x="268175" y="1029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{2EC74ECE-68DF-46AA-9DF8-34F3B933D1BD}</a:tableStyleId>
              </a:tblPr>
              <a:tblGrid>
                <a:gridCol w="476375"/>
                <a:gridCol w="654175"/>
                <a:gridCol w="1292625"/>
                <a:gridCol w="1244075"/>
                <a:gridCol w="2361525"/>
                <a:gridCol w="1248675"/>
                <a:gridCol w="1206575"/>
              </a:tblGrid>
              <a:tr h="300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입력</a:t>
                      </a:r>
                      <a:endParaRPr b="1"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상태</a:t>
                      </a:r>
                      <a:endParaRPr b="1"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current_input</a:t>
                      </a:r>
                      <a:endParaRPr b="1"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tokens</a:t>
                      </a:r>
                      <a:endParaRPr b="1"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lineEdit_2(상단)</a:t>
                      </a:r>
                      <a:endParaRPr b="1"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lindEdit(하단)</a:t>
                      </a:r>
                      <a:endParaRPr b="1"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</a:tr>
              <a:tr h="150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1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1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INPUTTING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1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[]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-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1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/>
                </a:tc>
              </a:tr>
              <a:tr h="150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2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+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INPUTTING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-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['1', '+']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1+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-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50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3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(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INPUTTING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-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['1', '+', '(']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1+(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-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50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4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1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INPUTTING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1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['1', '+', '(']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1+(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1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50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5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+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INPUTTING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-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['1', '+', '(', '1', '+']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1+(1+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-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50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6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=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INPUTTING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2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['1', '+', '(', '1', ')']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1+(1)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2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77"/>
          <p:cNvSpPr txBox="1"/>
          <p:nvPr>
            <p:ph type="title"/>
          </p:nvPr>
        </p:nvSpPr>
        <p:spPr>
          <a:xfrm>
            <a:off x="133200" y="166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4-4-3. </a:t>
            </a:r>
            <a:r>
              <a:rPr lang="ko"/>
              <a:t>괄호를 이중으로 닫음</a:t>
            </a:r>
            <a:r>
              <a:rPr lang="ko"/>
              <a:t> (TC_39)</a:t>
            </a:r>
            <a:endParaRPr/>
          </a:p>
        </p:txBody>
      </p:sp>
      <p:graphicFrame>
        <p:nvGraphicFramePr>
          <p:cNvPr id="593" name="Google Shape;593;p77"/>
          <p:cNvGraphicFramePr/>
          <p:nvPr/>
        </p:nvGraphicFramePr>
        <p:xfrm>
          <a:off x="268175" y="1029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{2EC74ECE-68DF-46AA-9DF8-34F3B933D1BD}</a:tableStyleId>
              </a:tblPr>
              <a:tblGrid>
                <a:gridCol w="476375"/>
                <a:gridCol w="654175"/>
                <a:gridCol w="1292625"/>
                <a:gridCol w="1244075"/>
                <a:gridCol w="2361525"/>
                <a:gridCol w="1248675"/>
                <a:gridCol w="1206575"/>
              </a:tblGrid>
              <a:tr h="300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입력</a:t>
                      </a:r>
                      <a:endParaRPr b="1"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상태</a:t>
                      </a:r>
                      <a:endParaRPr b="1"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current_input</a:t>
                      </a:r>
                      <a:endParaRPr b="1"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tokens</a:t>
                      </a:r>
                      <a:endParaRPr b="1"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lineEdit_2(상단)</a:t>
                      </a:r>
                      <a:endParaRPr b="1"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lindEdit(하단)</a:t>
                      </a:r>
                      <a:endParaRPr b="1"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</a:tr>
              <a:tr h="150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1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(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INPUTTING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-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['(']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(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-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/>
                </a:tc>
              </a:tr>
              <a:tr h="150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2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2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INPUTTING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2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['(']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(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2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50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3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+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INPUTTING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-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['(', '2', '+']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(2+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-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50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4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3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INPUTTING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3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['(', '2', '+']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(2+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3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50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5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)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INPUTTING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-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['(', '2', '+', '3', ')']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(2+3)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-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50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6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)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INPUTTING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-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['(', '2', '+', '3', ')']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(2+3)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-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78"/>
          <p:cNvSpPr txBox="1"/>
          <p:nvPr>
            <p:ph type="title"/>
          </p:nvPr>
        </p:nvSpPr>
        <p:spPr>
          <a:xfrm>
            <a:off x="133200" y="166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4-4-4. 괄</a:t>
            </a:r>
            <a:r>
              <a:rPr lang="ko"/>
              <a:t>호 닫기 전 연산자로 끝남</a:t>
            </a:r>
            <a:r>
              <a:rPr lang="ko"/>
              <a:t> (TC_40)</a:t>
            </a:r>
            <a:endParaRPr/>
          </a:p>
        </p:txBody>
      </p:sp>
      <p:graphicFrame>
        <p:nvGraphicFramePr>
          <p:cNvPr id="599" name="Google Shape;599;p78"/>
          <p:cNvGraphicFramePr/>
          <p:nvPr/>
        </p:nvGraphicFramePr>
        <p:xfrm>
          <a:off x="268175" y="1029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{2EC74ECE-68DF-46AA-9DF8-34F3B933D1BD}</a:tableStyleId>
              </a:tblPr>
              <a:tblGrid>
                <a:gridCol w="476375"/>
                <a:gridCol w="654175"/>
                <a:gridCol w="1292625"/>
                <a:gridCol w="1244075"/>
                <a:gridCol w="2361525"/>
                <a:gridCol w="1248675"/>
                <a:gridCol w="1206575"/>
              </a:tblGrid>
              <a:tr h="300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입력</a:t>
                      </a:r>
                      <a:endParaRPr b="1"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상태</a:t>
                      </a:r>
                      <a:endParaRPr b="1"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current_input</a:t>
                      </a:r>
                      <a:endParaRPr b="1"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tokens</a:t>
                      </a:r>
                      <a:endParaRPr b="1"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lineEdit_2(상단)</a:t>
                      </a:r>
                      <a:endParaRPr b="1"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lindEdit(하단)</a:t>
                      </a:r>
                      <a:endParaRPr b="1"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</a:tr>
              <a:tr h="150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1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</a:rPr>
                        <a:t>(</a:t>
                      </a:r>
                      <a:endParaRPr sz="1100"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INPUTTING</a:t>
                      </a:r>
                      <a:endParaRPr sz="1100"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</a:rPr>
                        <a:t>-</a:t>
                      </a:r>
                      <a:endParaRPr sz="1100"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</a:rPr>
                        <a:t>['(']</a:t>
                      </a:r>
                      <a:endParaRPr sz="1100"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</a:rPr>
                        <a:t>(</a:t>
                      </a:r>
                      <a:endParaRPr sz="1100"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</a:rPr>
                        <a:t>-</a:t>
                      </a:r>
                      <a:endParaRPr sz="1100"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  <a:tr h="150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2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</a:rPr>
                        <a:t>4</a:t>
                      </a:r>
                      <a:endParaRPr sz="1100"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INPUTTING</a:t>
                      </a:r>
                      <a:endParaRPr sz="1100"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</a:rPr>
                        <a:t>4</a:t>
                      </a:r>
                      <a:endParaRPr sz="1100"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</a:rPr>
                        <a:t>['(']</a:t>
                      </a:r>
                      <a:endParaRPr sz="1100"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</a:rPr>
                        <a:t>(</a:t>
                      </a:r>
                      <a:endParaRPr sz="1100"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</a:rPr>
                        <a:t>4</a:t>
                      </a:r>
                      <a:endParaRPr sz="1100"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50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3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</a:rPr>
                        <a:t>+</a:t>
                      </a:r>
                      <a:endParaRPr sz="1100"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INPUTTING</a:t>
                      </a:r>
                      <a:endParaRPr sz="1100"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</a:rPr>
                        <a:t>-</a:t>
                      </a:r>
                      <a:endParaRPr sz="1100"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</a:rPr>
                        <a:t>['(', '4', '+']</a:t>
                      </a:r>
                      <a:endParaRPr sz="1100"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</a:rPr>
                        <a:t>(4+</a:t>
                      </a:r>
                      <a:endParaRPr sz="1100"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</a:rPr>
                        <a:t>-</a:t>
                      </a:r>
                      <a:endParaRPr sz="1100"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50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4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</a:rPr>
                        <a:t>)</a:t>
                      </a:r>
                      <a:endParaRPr sz="1100"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INPUTTING</a:t>
                      </a:r>
                      <a:endParaRPr sz="1100"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</a:rPr>
                        <a:t>-</a:t>
                      </a:r>
                      <a:endParaRPr sz="1100"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</a:rPr>
                        <a:t>['(', '4', ')']</a:t>
                      </a:r>
                      <a:endParaRPr sz="1100"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</a:rPr>
                        <a:t>(4)</a:t>
                      </a:r>
                      <a:endParaRPr sz="1100"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</a:rPr>
                        <a:t>-</a:t>
                      </a:r>
                      <a:endParaRPr sz="1100"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79"/>
          <p:cNvSpPr txBox="1"/>
          <p:nvPr>
            <p:ph type="title"/>
          </p:nvPr>
        </p:nvSpPr>
        <p:spPr>
          <a:xfrm>
            <a:off x="133200" y="166525"/>
            <a:ext cx="86190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4-4-5. </a:t>
            </a:r>
            <a:r>
              <a:rPr lang="ko"/>
              <a:t>소수점 중복 입력 처리</a:t>
            </a:r>
            <a:r>
              <a:rPr lang="ko"/>
              <a:t> (TC_42) </a:t>
            </a:r>
            <a:endParaRPr/>
          </a:p>
        </p:txBody>
      </p:sp>
      <p:graphicFrame>
        <p:nvGraphicFramePr>
          <p:cNvPr id="605" name="Google Shape;605;p79"/>
          <p:cNvGraphicFramePr/>
          <p:nvPr/>
        </p:nvGraphicFramePr>
        <p:xfrm>
          <a:off x="268175" y="1029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{2EC74ECE-68DF-46AA-9DF8-34F3B933D1BD}</a:tableStyleId>
              </a:tblPr>
              <a:tblGrid>
                <a:gridCol w="349850"/>
                <a:gridCol w="480400"/>
                <a:gridCol w="949275"/>
                <a:gridCol w="1145750"/>
                <a:gridCol w="751850"/>
                <a:gridCol w="1380950"/>
                <a:gridCol w="1215250"/>
                <a:gridCol w="2210700"/>
              </a:tblGrid>
              <a:tr h="300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입력</a:t>
                      </a:r>
                      <a:endParaRPr b="1"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상태</a:t>
                      </a:r>
                      <a:endParaRPr b="1"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current_input</a:t>
                      </a:r>
                      <a:endParaRPr b="1"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tokens</a:t>
                      </a:r>
                      <a:endParaRPr b="1"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lineEdit_2(상단)</a:t>
                      </a:r>
                      <a:endParaRPr b="1"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lindEdit(하단)</a:t>
                      </a:r>
                      <a:endParaRPr b="1"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메시지</a:t>
                      </a:r>
                      <a:endParaRPr b="1"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</a:tr>
              <a:tr h="150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1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2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INPUTTING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2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-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-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2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-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/>
                </a:tc>
              </a:tr>
              <a:tr h="150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2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.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INPUTTING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2.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-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-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2.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-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50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3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3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INPUTTING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2.</a:t>
                      </a: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3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-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-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2.3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-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50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4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.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INPUTTING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-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-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-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-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소수점은 한 번만 입력할 수 있습니다.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80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4-5. </a:t>
            </a:r>
            <a:r>
              <a:rPr lang="ko"/>
              <a:t>테스트 결과 요약</a:t>
            </a:r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81"/>
          <p:cNvSpPr txBox="1"/>
          <p:nvPr>
            <p:ph type="title"/>
          </p:nvPr>
        </p:nvSpPr>
        <p:spPr>
          <a:xfrm>
            <a:off x="133200" y="166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4-5. </a:t>
            </a:r>
            <a:r>
              <a:rPr lang="ko"/>
              <a:t>테스트 결과 요약</a:t>
            </a:r>
            <a:endParaRPr/>
          </a:p>
        </p:txBody>
      </p:sp>
      <p:graphicFrame>
        <p:nvGraphicFramePr>
          <p:cNvPr id="616" name="Google Shape;616;p81"/>
          <p:cNvGraphicFramePr/>
          <p:nvPr/>
        </p:nvGraphicFramePr>
        <p:xfrm>
          <a:off x="525000" y="1193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{2EC74ECE-68DF-46AA-9DF8-34F3B933D1BD}</a:tableStyleId>
              </a:tblPr>
              <a:tblGrid>
                <a:gridCol w="1600800"/>
                <a:gridCol w="1600800"/>
                <a:gridCol w="1600800"/>
                <a:gridCol w="1600800"/>
                <a:gridCol w="16008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항목</a:t>
                      </a:r>
                      <a:endParaRPr b="1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테스트 수</a:t>
                      </a:r>
                      <a:endParaRPr b="1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통과</a:t>
                      </a:r>
                      <a:endParaRPr b="1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실패</a:t>
                      </a:r>
                      <a:endParaRPr b="1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통과율</a:t>
                      </a:r>
                      <a:endParaRPr b="1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기본 기능 테스트</a:t>
                      </a:r>
                      <a:endParaRPr b="1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9</a:t>
                      </a:r>
                      <a:endParaRPr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9</a:t>
                      </a:r>
                      <a:endParaRPr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0</a:t>
                      </a:r>
                      <a:endParaRPr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100%</a:t>
                      </a:r>
                      <a:endParaRPr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오류 후 입력 처리</a:t>
                      </a:r>
                      <a:endParaRPr b="1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9</a:t>
                      </a:r>
                      <a:endParaRPr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9</a:t>
                      </a:r>
                      <a:endParaRPr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0</a:t>
                      </a:r>
                      <a:endParaRPr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100%</a:t>
                      </a:r>
                      <a:endParaRPr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계산 후 입력 처리</a:t>
                      </a:r>
                      <a:endParaRPr b="1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9</a:t>
                      </a:r>
                      <a:endParaRPr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9</a:t>
                      </a:r>
                      <a:endParaRPr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0</a:t>
                      </a:r>
                      <a:endParaRPr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100%</a:t>
                      </a:r>
                      <a:endParaRPr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우선순위 및 괄호</a:t>
                      </a:r>
                      <a:endParaRPr b="1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8</a:t>
                      </a:r>
                      <a:endParaRPr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8</a:t>
                      </a:r>
                      <a:endParaRPr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0</a:t>
                      </a:r>
                      <a:endParaRPr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100%</a:t>
                      </a:r>
                      <a:endParaRPr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오류 방지/정정</a:t>
                      </a:r>
                      <a:endParaRPr b="1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6</a:t>
                      </a:r>
                      <a:endParaRPr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6</a:t>
                      </a:r>
                      <a:endParaRPr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0</a:t>
                      </a:r>
                      <a:endParaRPr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100%</a:t>
                      </a:r>
                      <a:endParaRPr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초기화</a:t>
                      </a:r>
                      <a:endParaRPr b="1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4</a:t>
                      </a:r>
                      <a:endParaRPr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4</a:t>
                      </a:r>
                      <a:endParaRPr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0</a:t>
                      </a:r>
                      <a:endParaRPr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100%</a:t>
                      </a:r>
                      <a:endParaRPr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총계</a:t>
                      </a:r>
                      <a:endParaRPr b="1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45</a:t>
                      </a:r>
                      <a:endParaRPr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45</a:t>
                      </a:r>
                      <a:endParaRPr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0</a:t>
                      </a:r>
                      <a:endParaRPr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100%</a:t>
                      </a:r>
                      <a:endParaRPr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1"/>
          <p:cNvSpPr txBox="1"/>
          <p:nvPr>
            <p:ph type="title"/>
          </p:nvPr>
        </p:nvSpPr>
        <p:spPr>
          <a:xfrm>
            <a:off x="133200" y="166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2-1-1. </a:t>
            </a:r>
            <a:r>
              <a:rPr lang="ko"/>
              <a:t>클래스 다이어그램</a:t>
            </a:r>
            <a:endParaRPr/>
          </a:p>
        </p:txBody>
      </p:sp>
      <p:pic>
        <p:nvPicPr>
          <p:cNvPr id="149" name="Google Shape;149;p21" title="Class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363" y="906725"/>
            <a:ext cx="4215775" cy="4136975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1"/>
          <p:cNvSpPr txBox="1"/>
          <p:nvPr/>
        </p:nvSpPr>
        <p:spPr>
          <a:xfrm>
            <a:off x="4897800" y="3546675"/>
            <a:ext cx="3930600" cy="11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700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rPr>
              <a:t>View</a:t>
            </a:r>
            <a:r>
              <a:rPr lang="ko" sz="1700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rPr>
              <a:t>는 </a:t>
            </a:r>
            <a:r>
              <a:rPr b="1" lang="ko" sz="1700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rPr>
              <a:t>Controller</a:t>
            </a:r>
            <a:r>
              <a:rPr lang="ko" sz="1700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rPr>
              <a:t>에 </a:t>
            </a:r>
            <a:r>
              <a:rPr b="1" lang="ko" sz="1700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rPr>
              <a:t>signal</a:t>
            </a:r>
            <a:r>
              <a:rPr lang="ko" sz="1700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rPr>
              <a:t>을 보내고, </a:t>
            </a:r>
            <a:endParaRPr sz="1700">
              <a:solidFill>
                <a:schemeClr val="accent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700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rPr>
              <a:t>Controller</a:t>
            </a:r>
            <a:r>
              <a:rPr lang="ko" sz="1700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rPr>
              <a:t>는 </a:t>
            </a:r>
            <a:r>
              <a:rPr b="1" lang="ko" sz="1700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rPr>
              <a:t>Model</a:t>
            </a:r>
            <a:r>
              <a:rPr lang="ko" sz="1700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rPr>
              <a:t>을 직접 관리</a:t>
            </a:r>
            <a:endParaRPr sz="1700">
              <a:solidFill>
                <a:schemeClr val="accen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graphicFrame>
        <p:nvGraphicFramePr>
          <p:cNvPr id="151" name="Google Shape;151;p21"/>
          <p:cNvGraphicFramePr/>
          <p:nvPr/>
        </p:nvGraphicFramePr>
        <p:xfrm>
          <a:off x="2971525" y="1238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{2EC74ECE-68DF-46AA-9DF8-34F3B933D1BD}</a:tableStyleId>
              </a:tblPr>
              <a:tblGrid>
                <a:gridCol w="1635600"/>
                <a:gridCol w="1061325"/>
                <a:gridCol w="3106475"/>
              </a:tblGrid>
              <a:tr h="332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관계</a:t>
                      </a:r>
                      <a:endParaRPr b="1"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설명</a:t>
                      </a:r>
                      <a:endParaRPr b="1"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</a:tr>
              <a:tr h="332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View → Controller</a:t>
                      </a:r>
                      <a:endParaRPr b="1"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Dependency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View는 Controller 메서드를 잠깐 호출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(객체를 소유하지 않음)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</a:tr>
              <a:tr h="332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Controller → Model</a:t>
                      </a:r>
                      <a:endParaRPr b="1"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Association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Controller가 Model 객체를 직접 생성해서 관리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(self.model = CalculatorModel())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2"/>
          <p:cNvSpPr txBox="1"/>
          <p:nvPr>
            <p:ph type="title"/>
          </p:nvPr>
        </p:nvSpPr>
        <p:spPr>
          <a:xfrm>
            <a:off x="133200" y="166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2-1-2. Controller </a:t>
            </a:r>
            <a:r>
              <a:rPr lang="ko"/>
              <a:t>내부 동작</a:t>
            </a:r>
            <a:endParaRPr/>
          </a:p>
        </p:txBody>
      </p:sp>
      <p:pic>
        <p:nvPicPr>
          <p:cNvPr id="157" name="Google Shape;157;p22" title="main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06800"/>
            <a:ext cx="8839200" cy="35117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3"/>
          <p:cNvSpPr txBox="1"/>
          <p:nvPr>
            <p:ph type="title"/>
          </p:nvPr>
        </p:nvSpPr>
        <p:spPr>
          <a:xfrm>
            <a:off x="133200" y="166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2-2. 상태 기반 입력 처리</a:t>
            </a:r>
            <a:endParaRPr/>
          </a:p>
        </p:txBody>
      </p:sp>
      <p:graphicFrame>
        <p:nvGraphicFramePr>
          <p:cNvPr id="163" name="Google Shape;163;p23"/>
          <p:cNvGraphicFramePr/>
          <p:nvPr/>
        </p:nvGraphicFramePr>
        <p:xfrm>
          <a:off x="3240000" y="1371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{2EC74ECE-68DF-46AA-9DF8-34F3B933D1BD}</a:tableStyleId>
              </a:tblPr>
              <a:tblGrid>
                <a:gridCol w="1521100"/>
                <a:gridCol w="4008500"/>
              </a:tblGrid>
              <a:tr h="8788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핵심 내용</a:t>
                      </a:r>
                      <a:endParaRPr b="1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• </a:t>
                      </a: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CalcState 상태(Enum)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◦READY, INPUTTING, CALCULATED, ERROR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• </a:t>
                      </a: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각 상태에 따라 입력 흐름을 제어함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◦CALCULATED 상태에서 숫자 입력 시 자동 초기화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◦ERROR 상태에서 입력 시 자동 리셋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• </a:t>
                      </a: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입력 무결성 유지 및 사용자 의도 반영 설계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</a:tr>
              <a:tr h="8788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예시 흐름</a:t>
                      </a:r>
                      <a:endParaRPr b="1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• </a:t>
                      </a: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계산 완료(CALCULATED) 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→ 숫자 입력 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→ 수식 초기화 후 입력 시작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• </a:t>
                      </a: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에러 발생(ERROR) 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→ 숫자 입력 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→ 전체 리셋 후 입력 시작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164" name="Google Shape;164;p23" title="stat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250" y="1371600"/>
            <a:ext cx="2935199" cy="30677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